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  <p:sldMasterId id="2147483672" r:id="rId3"/>
    <p:sldMasterId id="2147483684" r:id="rId4"/>
    <p:sldMasterId id="2147483696" r:id="rId5"/>
    <p:sldMasterId id="2147483708" r:id="rId6"/>
    <p:sldMasterId id="2147483720" r:id="rId7"/>
    <p:sldMasterId id="2147483732" r:id="rId8"/>
    <p:sldMasterId id="2147483744" r:id="rId9"/>
  </p:sldMasterIdLst>
  <p:notesMasterIdLst>
    <p:notesMasterId r:id="rId76"/>
  </p:notesMasterIdLst>
  <p:handoutMasterIdLst>
    <p:handoutMasterId r:id="rId77"/>
  </p:handoutMasterIdLst>
  <p:sldIdLst>
    <p:sldId id="302" r:id="rId10"/>
    <p:sldId id="258" r:id="rId11"/>
    <p:sldId id="311" r:id="rId12"/>
    <p:sldId id="283" r:id="rId13"/>
    <p:sldId id="356" r:id="rId14"/>
    <p:sldId id="271" r:id="rId15"/>
    <p:sldId id="272" r:id="rId16"/>
    <p:sldId id="274" r:id="rId17"/>
    <p:sldId id="275" r:id="rId18"/>
    <p:sldId id="276" r:id="rId19"/>
    <p:sldId id="278" r:id="rId20"/>
    <p:sldId id="300" r:id="rId21"/>
    <p:sldId id="301" r:id="rId22"/>
    <p:sldId id="277" r:id="rId23"/>
    <p:sldId id="281" r:id="rId24"/>
    <p:sldId id="354" r:id="rId25"/>
    <p:sldId id="282" r:id="rId26"/>
    <p:sldId id="279" r:id="rId27"/>
    <p:sldId id="268" r:id="rId28"/>
    <p:sldId id="290" r:id="rId29"/>
    <p:sldId id="295" r:id="rId30"/>
    <p:sldId id="296" r:id="rId31"/>
    <p:sldId id="297" r:id="rId32"/>
    <p:sldId id="298" r:id="rId33"/>
    <p:sldId id="285" r:id="rId34"/>
    <p:sldId id="293" r:id="rId35"/>
    <p:sldId id="294" r:id="rId36"/>
    <p:sldId id="299" r:id="rId37"/>
    <p:sldId id="269" r:id="rId38"/>
    <p:sldId id="270" r:id="rId39"/>
    <p:sldId id="358" r:id="rId40"/>
    <p:sldId id="357" r:id="rId41"/>
    <p:sldId id="291" r:id="rId42"/>
    <p:sldId id="292" r:id="rId43"/>
    <p:sldId id="307" r:id="rId44"/>
    <p:sldId id="257" r:id="rId45"/>
    <p:sldId id="316" r:id="rId46"/>
    <p:sldId id="318" r:id="rId47"/>
    <p:sldId id="319" r:id="rId48"/>
    <p:sldId id="321" r:id="rId49"/>
    <p:sldId id="322" r:id="rId50"/>
    <p:sldId id="323" r:id="rId51"/>
    <p:sldId id="355" r:id="rId52"/>
    <p:sldId id="326" r:id="rId53"/>
    <p:sldId id="328" r:id="rId54"/>
    <p:sldId id="348" r:id="rId55"/>
    <p:sldId id="336" r:id="rId56"/>
    <p:sldId id="331" r:id="rId57"/>
    <p:sldId id="335" r:id="rId58"/>
    <p:sldId id="337" r:id="rId59"/>
    <p:sldId id="329" r:id="rId60"/>
    <p:sldId id="334" r:id="rId61"/>
    <p:sldId id="338" r:id="rId62"/>
    <p:sldId id="340" r:id="rId63"/>
    <p:sldId id="333" r:id="rId64"/>
    <p:sldId id="339" r:id="rId65"/>
    <p:sldId id="342" r:id="rId66"/>
    <p:sldId id="286" r:id="rId67"/>
    <p:sldId id="315" r:id="rId68"/>
    <p:sldId id="349" r:id="rId69"/>
    <p:sldId id="344" r:id="rId70"/>
    <p:sldId id="345" r:id="rId71"/>
    <p:sldId id="346" r:id="rId72"/>
    <p:sldId id="347" r:id="rId73"/>
    <p:sldId id="343" r:id="rId74"/>
    <p:sldId id="350" r:id="rId7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inqing Yan" initials="JY" lastIdx="3" clrIdx="0">
    <p:extLst>
      <p:ext uri="{19B8F6BF-5375-455C-9EA6-DF929625EA0E}">
        <p15:presenceInfo xmlns:p15="http://schemas.microsoft.com/office/powerpoint/2012/main" userId="S::jinqing.yan@ericsson.com::b38728bc-07b0-4042-9de7-2af5f63a681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2440"/>
    <a:srgbClr val="003366"/>
    <a:srgbClr val="405C68"/>
    <a:srgbClr val="EAEAEA"/>
    <a:srgbClr val="BCCED6"/>
    <a:srgbClr val="819C9F"/>
    <a:srgbClr val="7097A8"/>
    <a:srgbClr val="253C69"/>
    <a:srgbClr val="466472"/>
    <a:srgbClr val="364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91" autoAdjust="0"/>
    <p:restoredTop sz="83665" autoAdjust="0"/>
  </p:normalViewPr>
  <p:slideViewPr>
    <p:cSldViewPr snapToGrid="0">
      <p:cViewPr varScale="1">
        <p:scale>
          <a:sx n="100" d="100"/>
          <a:sy n="100" d="100"/>
        </p:scale>
        <p:origin x="61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slide" Target="slides/slide30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slide" Target="slides/slide33.xml"/><Relationship Id="rId47" Type="http://schemas.openxmlformats.org/officeDocument/2006/relationships/slide" Target="slides/slide38.xml"/><Relationship Id="rId50" Type="http://schemas.openxmlformats.org/officeDocument/2006/relationships/slide" Target="slides/slide41.xml"/><Relationship Id="rId55" Type="http://schemas.openxmlformats.org/officeDocument/2006/relationships/slide" Target="slides/slide46.xml"/><Relationship Id="rId63" Type="http://schemas.openxmlformats.org/officeDocument/2006/relationships/slide" Target="slides/slide54.xml"/><Relationship Id="rId68" Type="http://schemas.openxmlformats.org/officeDocument/2006/relationships/slide" Target="slides/slide59.xml"/><Relationship Id="rId76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71" Type="http://schemas.openxmlformats.org/officeDocument/2006/relationships/slide" Target="slides/slide6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9" Type="http://schemas.openxmlformats.org/officeDocument/2006/relationships/slide" Target="slides/slide20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slide" Target="slides/slide31.xml"/><Relationship Id="rId45" Type="http://schemas.openxmlformats.org/officeDocument/2006/relationships/slide" Target="slides/slide36.xml"/><Relationship Id="rId53" Type="http://schemas.openxmlformats.org/officeDocument/2006/relationships/slide" Target="slides/slide44.xml"/><Relationship Id="rId58" Type="http://schemas.openxmlformats.org/officeDocument/2006/relationships/slide" Target="slides/slide49.xml"/><Relationship Id="rId66" Type="http://schemas.openxmlformats.org/officeDocument/2006/relationships/slide" Target="slides/slide57.xml"/><Relationship Id="rId74" Type="http://schemas.openxmlformats.org/officeDocument/2006/relationships/slide" Target="slides/slide65.xml"/><Relationship Id="rId79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61" Type="http://schemas.openxmlformats.org/officeDocument/2006/relationships/slide" Target="slides/slide52.xml"/><Relationship Id="rId82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4" Type="http://schemas.openxmlformats.org/officeDocument/2006/relationships/slide" Target="slides/slide35.xml"/><Relationship Id="rId52" Type="http://schemas.openxmlformats.org/officeDocument/2006/relationships/slide" Target="slides/slide43.xml"/><Relationship Id="rId60" Type="http://schemas.openxmlformats.org/officeDocument/2006/relationships/slide" Target="slides/slide51.xml"/><Relationship Id="rId65" Type="http://schemas.openxmlformats.org/officeDocument/2006/relationships/slide" Target="slides/slide56.xml"/><Relationship Id="rId73" Type="http://schemas.openxmlformats.org/officeDocument/2006/relationships/slide" Target="slides/slide64.xml"/><Relationship Id="rId78" Type="http://schemas.openxmlformats.org/officeDocument/2006/relationships/commentAuthors" Target="commentAuthors.xml"/><Relationship Id="rId8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slide" Target="slides/slide34.xml"/><Relationship Id="rId48" Type="http://schemas.openxmlformats.org/officeDocument/2006/relationships/slide" Target="slides/slide39.xml"/><Relationship Id="rId56" Type="http://schemas.openxmlformats.org/officeDocument/2006/relationships/slide" Target="slides/slide47.xml"/><Relationship Id="rId64" Type="http://schemas.openxmlformats.org/officeDocument/2006/relationships/slide" Target="slides/slide55.xml"/><Relationship Id="rId69" Type="http://schemas.openxmlformats.org/officeDocument/2006/relationships/slide" Target="slides/slide60.xml"/><Relationship Id="rId77" Type="http://schemas.openxmlformats.org/officeDocument/2006/relationships/handoutMaster" Target="handoutMasters/handoutMaster1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2.xml"/><Relationship Id="rId72" Type="http://schemas.openxmlformats.org/officeDocument/2006/relationships/slide" Target="slides/slide63.xml"/><Relationship Id="rId80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46" Type="http://schemas.openxmlformats.org/officeDocument/2006/relationships/slide" Target="slides/slide37.xml"/><Relationship Id="rId59" Type="http://schemas.openxmlformats.org/officeDocument/2006/relationships/slide" Target="slides/slide50.xml"/><Relationship Id="rId67" Type="http://schemas.openxmlformats.org/officeDocument/2006/relationships/slide" Target="slides/slide58.xml"/><Relationship Id="rId20" Type="http://schemas.openxmlformats.org/officeDocument/2006/relationships/slide" Target="slides/slide11.xml"/><Relationship Id="rId41" Type="http://schemas.openxmlformats.org/officeDocument/2006/relationships/slide" Target="slides/slide32.xml"/><Relationship Id="rId54" Type="http://schemas.openxmlformats.org/officeDocument/2006/relationships/slide" Target="slides/slide45.xml"/><Relationship Id="rId62" Type="http://schemas.openxmlformats.org/officeDocument/2006/relationships/slide" Target="slides/slide53.xml"/><Relationship Id="rId70" Type="http://schemas.openxmlformats.org/officeDocument/2006/relationships/slide" Target="slides/slide61.xml"/><Relationship Id="rId75" Type="http://schemas.openxmlformats.org/officeDocument/2006/relationships/slide" Target="slides/slide66.xml"/><Relationship Id="rId83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49" Type="http://schemas.openxmlformats.org/officeDocument/2006/relationships/slide" Target="slides/slide40.xml"/><Relationship Id="rId57" Type="http://schemas.openxmlformats.org/officeDocument/2006/relationships/slide" Target="slides/slide4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nqing Yan" userId="b38728bc-07b0-4042-9de7-2af5f63a681d" providerId="ADAL" clId="{6701CF13-8375-4B04-A1A5-020102D3CF08}"/>
    <pc:docChg chg="modSld">
      <pc:chgData name="Jinqing Yan" userId="b38728bc-07b0-4042-9de7-2af5f63a681d" providerId="ADAL" clId="{6701CF13-8375-4B04-A1A5-020102D3CF08}" dt="2020-01-20T07:27:37.215" v="0"/>
      <pc:docMkLst>
        <pc:docMk/>
      </pc:docMkLst>
      <pc:sldChg chg="modSp">
        <pc:chgData name="Jinqing Yan" userId="b38728bc-07b0-4042-9de7-2af5f63a681d" providerId="ADAL" clId="{6701CF13-8375-4B04-A1A5-020102D3CF08}" dt="2020-01-20T07:27:37.215" v="0"/>
        <pc:sldMkLst>
          <pc:docMk/>
          <pc:sldMk cId="1487862920" sldId="299"/>
        </pc:sldMkLst>
        <pc:graphicFrameChg chg="mod">
          <ac:chgData name="Jinqing Yan" userId="b38728bc-07b0-4042-9de7-2af5f63a681d" providerId="ADAL" clId="{6701CF13-8375-4B04-A1A5-020102D3CF08}" dt="2020-01-20T07:27:37.215" v="0"/>
          <ac:graphicFrameMkLst>
            <pc:docMk/>
            <pc:sldMk cId="1487862920" sldId="299"/>
            <ac:graphicFrameMk id="6" creationId="{7F42A39C-E446-4E0F-9830-93FFA9A8CD73}"/>
          </ac:graphicFrameMkLst>
        </pc:graphicFrameChg>
      </pc:sldChg>
    </pc:docChg>
  </pc:docChgLst>
  <pc:docChgLst>
    <pc:chgData name="Jinqing Yan" userId="b38728bc-07b0-4042-9de7-2af5f63a681d" providerId="ADAL" clId="{B3A8A8D6-DC4E-413F-8C02-2EF48E336A50}"/>
    <pc:docChg chg="delSld modSld">
      <pc:chgData name="Jinqing Yan" userId="b38728bc-07b0-4042-9de7-2af5f63a681d" providerId="ADAL" clId="{B3A8A8D6-DC4E-413F-8C02-2EF48E336A50}" dt="2020-05-28T01:38:04.486" v="5" actId="6549"/>
      <pc:docMkLst>
        <pc:docMk/>
      </pc:docMkLst>
      <pc:sldChg chg="modSp">
        <pc:chgData name="Jinqing Yan" userId="b38728bc-07b0-4042-9de7-2af5f63a681d" providerId="ADAL" clId="{B3A8A8D6-DC4E-413F-8C02-2EF48E336A50}" dt="2020-05-28T01:38:04.486" v="5" actId="6549"/>
        <pc:sldMkLst>
          <pc:docMk/>
          <pc:sldMk cId="2888179588" sldId="258"/>
        </pc:sldMkLst>
        <pc:spChg chg="mod">
          <ac:chgData name="Jinqing Yan" userId="b38728bc-07b0-4042-9de7-2af5f63a681d" providerId="ADAL" clId="{B3A8A8D6-DC4E-413F-8C02-2EF48E336A50}" dt="2020-05-28T01:38:04.486" v="5" actId="6549"/>
          <ac:spMkLst>
            <pc:docMk/>
            <pc:sldMk cId="2888179588" sldId="258"/>
            <ac:spMk id="2" creationId="{07352209-4281-48E5-BB2A-A5DBD84A88C2}"/>
          </ac:spMkLst>
        </pc:spChg>
      </pc:sldChg>
      <pc:sldChg chg="del">
        <pc:chgData name="Jinqing Yan" userId="b38728bc-07b0-4042-9de7-2af5f63a681d" providerId="ADAL" clId="{B3A8A8D6-DC4E-413F-8C02-2EF48E336A50}" dt="2020-05-28T01:37:35.846" v="1" actId="2696"/>
        <pc:sldMkLst>
          <pc:docMk/>
          <pc:sldMk cId="123699108" sldId="306"/>
        </pc:sldMkLst>
      </pc:sldChg>
      <pc:sldChg chg="del">
        <pc:chgData name="Jinqing Yan" userId="b38728bc-07b0-4042-9de7-2af5f63a681d" providerId="ADAL" clId="{B3A8A8D6-DC4E-413F-8C02-2EF48E336A50}" dt="2020-05-28T01:37:39.224" v="2" actId="2696"/>
        <pc:sldMkLst>
          <pc:docMk/>
          <pc:sldMk cId="1381303183" sldId="327"/>
        </pc:sldMkLst>
      </pc:sldChg>
      <pc:sldChg chg="del">
        <pc:chgData name="Jinqing Yan" userId="b38728bc-07b0-4042-9de7-2af5f63a681d" providerId="ADAL" clId="{B3A8A8D6-DC4E-413F-8C02-2EF48E336A50}" dt="2020-05-28T01:37:45.560" v="3" actId="2696"/>
        <pc:sldMkLst>
          <pc:docMk/>
          <pc:sldMk cId="327117673" sldId="341"/>
        </pc:sldMkLst>
      </pc:sldChg>
      <pc:sldChg chg="del">
        <pc:chgData name="Jinqing Yan" userId="b38728bc-07b0-4042-9de7-2af5f63a681d" providerId="ADAL" clId="{B3A8A8D6-DC4E-413F-8C02-2EF48E336A50}" dt="2020-05-28T01:37:52.540" v="4" actId="2696"/>
        <pc:sldMkLst>
          <pc:docMk/>
          <pc:sldMk cId="110219219" sldId="351"/>
        </pc:sldMkLst>
      </pc:sldChg>
      <pc:sldChg chg="del">
        <pc:chgData name="Jinqing Yan" userId="b38728bc-07b0-4042-9de7-2af5f63a681d" providerId="ADAL" clId="{B3A8A8D6-DC4E-413F-8C02-2EF48E336A50}" dt="2020-05-28T01:37:30.436" v="0" actId="2696"/>
        <pc:sldMkLst>
          <pc:docMk/>
          <pc:sldMk cId="252948506" sldId="353"/>
        </pc:sldMkLst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wmf"/><Relationship Id="rId1" Type="http://schemas.openxmlformats.org/officeDocument/2006/relationships/image" Target="../media/image16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BCA2FE3-B841-4429-9858-76C15138F2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FAE7A1-1ECA-4267-A840-B635C478B7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E1B4C2-21AB-4CA9-B978-42329ECB6F8E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27D150-C82F-4A05-9551-364856C829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Jinqing Yan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3061E9-209B-4CDA-9EC1-15C8A73E0E5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9F6272-7D07-4F27-B453-07B36FF43E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321128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jpeg>
</file>

<file path=ppt/media/image10.jpeg>
</file>

<file path=ppt/media/image11.png>
</file>

<file path=ppt/media/image12.png>
</file>

<file path=ppt/media/image13.wmf>
</file>

<file path=ppt/media/image14.png>
</file>

<file path=ppt/media/image15.wmf>
</file>

<file path=ppt/media/image16.wmf>
</file>

<file path=ppt/media/image17.wmf>
</file>

<file path=ppt/media/image18.png>
</file>

<file path=ppt/media/image19.png>
</file>

<file path=ppt/media/image2.jpeg>
</file>

<file path=ppt/media/image20.png>
</file>

<file path=ppt/media/image21.wmf>
</file>

<file path=ppt/media/image22.png>
</file>

<file path=ppt/media/image23.wmf>
</file>

<file path=ppt/media/image24.jpg>
</file>

<file path=ppt/media/image25.jpg>
</file>

<file path=ppt/media/image3.png>
</file>

<file path=ppt/media/image4.jpeg>
</file>

<file path=ppt/media/image5.wmf>
</file>

<file path=ppt/media/image6.jpe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BA9245-0FE1-4A8B-BE3A-38F316B7E270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Jinqing Yan 2019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8498A7-12FA-4228-A2DE-B8BCD02EE4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65529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to </a:t>
            </a:r>
            <a:r>
              <a:rPr lang="en-US"/>
              <a:t>the talk </a:t>
            </a:r>
            <a:r>
              <a:rPr lang="zh-CN" altLang="en-US"/>
              <a:t>交</a:t>
            </a:r>
            <a:r>
              <a:rPr lang="zh-CN" altLang="en-US" dirty="0"/>
              <a:t>流回忆下网络的相关技术</a:t>
            </a:r>
            <a:r>
              <a:rPr lang="en-US" dirty="0"/>
              <a:t>.  </a:t>
            </a:r>
            <a:r>
              <a:rPr lang="en-US" altLang="zh-CN" dirty="0"/>
              <a:t>SBG</a:t>
            </a:r>
            <a:r>
              <a:rPr lang="zh-CN" altLang="en-US" dirty="0"/>
              <a:t>本质上是一个基于</a:t>
            </a:r>
            <a:r>
              <a:rPr lang="en-US" altLang="zh-CN" dirty="0"/>
              <a:t>LINUX</a:t>
            </a:r>
            <a:r>
              <a:rPr lang="zh-CN" altLang="en-US" dirty="0"/>
              <a:t>网络的产品。。</a:t>
            </a:r>
            <a:endParaRPr lang="en-US" dirty="0"/>
          </a:p>
          <a:p>
            <a:r>
              <a:rPr lang="en-US" dirty="0"/>
              <a:t>Linux </a:t>
            </a:r>
            <a:r>
              <a:rPr lang="en-US" dirty="0" err="1"/>
              <a:t>Netowrk</a:t>
            </a:r>
            <a:r>
              <a:rPr lang="zh-CN" altLang="en-US" dirty="0"/>
              <a:t>是一个比较简单又以复杂的内容。简单是因为它做得很完美，功能很强大； 复杂也是因为它做做得太完美，功能很强大。</a:t>
            </a:r>
            <a:endParaRPr lang="en-US" altLang="zh-CN" dirty="0"/>
          </a:p>
          <a:p>
            <a:r>
              <a:rPr lang="zh-CN" altLang="en-US" dirty="0"/>
              <a:t>所以这是一个系列的</a:t>
            </a:r>
            <a:r>
              <a:rPr lang="en-US" altLang="zh-CN" dirty="0"/>
              <a:t>TOPIC</a:t>
            </a:r>
            <a:r>
              <a:rPr lang="zh-CN" altLang="en-US" dirty="0"/>
              <a:t>，包括了网络的基础，网络的实现以及网络的应用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52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lain"/>
            </a:pPr>
            <a:r>
              <a:rPr lang="en-US" dirty="0"/>
              <a:t>L2 network layer, including ICMP, IP , packet filter.</a:t>
            </a:r>
          </a:p>
          <a:p>
            <a:pPr marL="228600" indent="-228600">
              <a:buAutoNum type="arabicPlain"/>
            </a:pPr>
            <a:r>
              <a:rPr lang="en-US" dirty="0"/>
              <a:t>Kernel define a </a:t>
            </a:r>
            <a:r>
              <a:rPr lang="en-US" dirty="0" err="1"/>
              <a:t>Netfilter</a:t>
            </a:r>
            <a:r>
              <a:rPr lang="en-US" dirty="0"/>
              <a:t> to support packet filter.  HOOKs From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rcv</a:t>
            </a:r>
            <a:r>
              <a:rPr lang="en-US" dirty="0"/>
              <a:t> to local deliver or forward.</a:t>
            </a:r>
          </a:p>
          <a:p>
            <a:pPr marL="228600" indent="-228600">
              <a:buAutoNum type="arabicPlain"/>
            </a:pPr>
            <a:r>
              <a:rPr lang="en-US" dirty="0"/>
              <a:t>Time:   IN:  PREROUTING, INPUT/forward;         OUT:   OUTPUT, POSTROUTING</a:t>
            </a:r>
          </a:p>
          <a:p>
            <a:pPr marL="228600" indent="-228600">
              <a:buAutoNum type="arabicPlain"/>
            </a:pPr>
            <a:r>
              <a:rPr lang="zh-CN" altLang="en-US" dirty="0"/>
              <a:t>根据功能：</a:t>
            </a:r>
            <a:r>
              <a:rPr lang="en-US" altLang="zh-CN" dirty="0"/>
              <a:t>define 4 tables. RAW, MANGLE, NAT, FILTER</a:t>
            </a:r>
          </a:p>
          <a:p>
            <a:pPr marL="228600" indent="-228600">
              <a:buAutoNum type="arabicPlain"/>
            </a:pPr>
            <a:r>
              <a:rPr lang="zh-CN" altLang="en-US" dirty="0"/>
              <a:t>命令演示  </a:t>
            </a:r>
            <a:r>
              <a:rPr lang="en-US" altLang="zh-CN" dirty="0" err="1"/>
              <a:t>fe</a:t>
            </a:r>
            <a:r>
              <a:rPr lang="en-US" altLang="zh-CN" dirty="0"/>
              <a:t> </a:t>
            </a:r>
            <a:r>
              <a:rPr lang="en-US" altLang="zh-CN" dirty="0" err="1"/>
              <a:t>notrack</a:t>
            </a:r>
            <a:r>
              <a:rPr lang="en-US" altLang="zh-CN" dirty="0"/>
              <a:t>;   BF   mangle, </a:t>
            </a:r>
            <a:r>
              <a:rPr lang="en-US" altLang="zh-CN" dirty="0" err="1"/>
              <a:t>ip</a:t>
            </a:r>
            <a:r>
              <a:rPr lang="en-US" altLang="zh-CN" dirty="0"/>
              <a:t> rule 1024; </a:t>
            </a:r>
            <a:r>
              <a:rPr lang="en-US" altLang="zh-CN" dirty="0" err="1"/>
              <a:t>ip</a:t>
            </a:r>
            <a:r>
              <a:rPr lang="en-US" altLang="zh-CN" dirty="0"/>
              <a:t> route 1024; </a:t>
            </a:r>
            <a:r>
              <a:rPr lang="en-US" altLang="zh-CN" dirty="0" err="1"/>
              <a:t>ip</a:t>
            </a:r>
            <a:r>
              <a:rPr lang="en-US" altLang="zh-CN" dirty="0"/>
              <a:t> -6 tun show; </a:t>
            </a:r>
            <a:r>
              <a:rPr lang="en-US" altLang="zh-CN" dirty="0" err="1"/>
              <a:t>ip</a:t>
            </a:r>
            <a:r>
              <a:rPr lang="en-US" altLang="zh-CN" dirty="0"/>
              <a:t> -d link show adc_ipvlan0</a:t>
            </a:r>
            <a:endParaRPr lang="en-US" dirty="0"/>
          </a:p>
          <a:p>
            <a:pPr marL="228600" indent="-228600">
              <a:buAutoNum type="arabicPlain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1649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   what is </a:t>
            </a:r>
            <a:r>
              <a:rPr lang="en-US" dirty="0" err="1"/>
              <a:t>conntrack</a:t>
            </a:r>
            <a:r>
              <a:rPr lang="en-US" dirty="0"/>
              <a:t>;</a:t>
            </a:r>
          </a:p>
          <a:p>
            <a:pPr marL="228600" indent="-228600">
              <a:buAutoNum type="arabicPlain" startAt="2"/>
            </a:pPr>
            <a:r>
              <a:rPr lang="en-US" dirty="0"/>
              <a:t>Purpose ?    </a:t>
            </a:r>
            <a:r>
              <a:rPr lang="en-US" dirty="0" err="1"/>
              <a:t>Tcp</a:t>
            </a:r>
            <a:r>
              <a:rPr lang="en-US" dirty="0"/>
              <a:t> non-syn attack;   stickiness….</a:t>
            </a:r>
          </a:p>
          <a:p>
            <a:pPr marL="228600" indent="-228600">
              <a:buAutoNum type="arabicPlain" startAt="2"/>
            </a:pPr>
            <a:r>
              <a:rPr lang="en-US" dirty="0"/>
              <a:t>A complete packet;  need defrag packets.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022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25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lain"/>
            </a:pPr>
            <a:r>
              <a:rPr lang="en-US" altLang="zh-CN" dirty="0"/>
              <a:t>What is route ?   To Where though which interface.</a:t>
            </a:r>
          </a:p>
          <a:p>
            <a:pPr marL="228600" indent="-228600">
              <a:buAutoNum type="arabicPlain"/>
            </a:pPr>
            <a:r>
              <a:rPr lang="en-US" dirty="0"/>
              <a:t>Static / rule</a:t>
            </a:r>
          </a:p>
          <a:p>
            <a:pPr marL="228600" indent="-228600">
              <a:buAutoNum type="arabicPlain"/>
            </a:pPr>
            <a:r>
              <a:rPr lang="en-US" dirty="0"/>
              <a:t>What is purpose of rule route ?</a:t>
            </a:r>
          </a:p>
          <a:p>
            <a:pPr marL="228600" indent="-228600">
              <a:buAutoNum type="arabicPlain"/>
            </a:pPr>
            <a:r>
              <a:rPr lang="en-US" dirty="0"/>
              <a:t>Open </a:t>
            </a:r>
            <a:r>
              <a:rPr lang="zh-CN" altLang="en-US" dirty="0"/>
              <a:t>如何在代码中创建路由？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017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ERS</a:t>
            </a:r>
            <a:r>
              <a:rPr lang="zh-CN" altLang="en-US" dirty="0"/>
              <a:t>是什么 ？</a:t>
            </a:r>
            <a:r>
              <a:rPr lang="en-US" dirty="0"/>
              <a:t> </a:t>
            </a:r>
            <a:r>
              <a:rPr lang="zh-CN" altLang="en-US" dirty="0"/>
              <a:t>在</a:t>
            </a:r>
            <a:r>
              <a:rPr lang="en-US" altLang="zh-CN" dirty="0"/>
              <a:t>SBG</a:t>
            </a:r>
            <a:r>
              <a:rPr lang="zh-CN" altLang="en-US" dirty="0"/>
              <a:t>中的使用</a:t>
            </a:r>
            <a:endParaRPr lang="en-US" altLang="zh-CN" dirty="0"/>
          </a:p>
          <a:p>
            <a:r>
              <a:rPr lang="en-US" altLang="zh-CN" dirty="0"/>
              <a:t>2 </a:t>
            </a:r>
            <a:r>
              <a:rPr lang="zh-CN" altLang="en-US" dirty="0"/>
              <a:t>目前</a:t>
            </a:r>
            <a:r>
              <a:rPr lang="en-US" altLang="zh-CN" dirty="0"/>
              <a:t>LDA</a:t>
            </a:r>
            <a:r>
              <a:rPr lang="zh-CN" altLang="en-US" dirty="0"/>
              <a:t>主要用</a:t>
            </a:r>
            <a:r>
              <a:rPr lang="en-US" altLang="zh-CN" dirty="0"/>
              <a:t>BFD</a:t>
            </a:r>
            <a:r>
              <a:rPr lang="zh-CN" altLang="en-US" dirty="0"/>
              <a:t>功能，做路由连通性检查； 并动态增加删除路由。</a:t>
            </a:r>
            <a:endParaRPr lang="en-US" altLang="zh-CN" dirty="0"/>
          </a:p>
          <a:p>
            <a:pPr marL="228600" indent="-228600">
              <a:buAutoNum type="arabicPlain" startAt="3"/>
            </a:pPr>
            <a:r>
              <a:rPr lang="zh-CN" altLang="en-US" dirty="0"/>
              <a:t>基本的状态机</a:t>
            </a:r>
            <a:endParaRPr lang="en-US" altLang="zh-CN" dirty="0"/>
          </a:p>
          <a:p>
            <a:pPr marL="228600" indent="-228600">
              <a:buAutoNum type="arabicPlain" startAt="3"/>
            </a:pPr>
            <a:r>
              <a:rPr lang="zh-CN" altLang="en-US" dirty="0"/>
              <a:t>配置介绍</a:t>
            </a:r>
            <a:endParaRPr lang="en-US" altLang="zh-CN" dirty="0"/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lain" startAt="3"/>
              <a:tabLst/>
              <a:defRPr/>
            </a:pPr>
            <a:r>
              <a:rPr lang="zh-CN" altLang="en-US" dirty="0"/>
              <a:t>个人开发联系人（非官方）。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918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980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、网卡在同一时刻只能接收一个包，当网卡接收到包之后，马上向中断控制器发出中断请求，中断控制器向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发出中断信号。</a:t>
            </a:r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、网卡在同一时刻能接收多个包，单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，网卡接收到多个包的时刻，马上向中断控制器发出中断请求，中断控制器向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发出中断信号。</a:t>
            </a:r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、网卡在同一时刻能接收多个包，多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，网卡接收到多个包的时刻，马上向中断控制器发出中断请求，中断控制器向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发出中断信号，所有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都将接收到数据包放入同一个接受队列里。</a:t>
            </a:r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、网卡支持多队列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+DMA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方式，多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，网卡接收到多个包的时刻，主动把数据包通过网卡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DMA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rx_ring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（多个）里，当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DMA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完成时，发生网卡硬件中断，在硬中断里调用软中断，软中断把该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对应的</a:t>
            </a:r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r_ring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里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buffer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拷贝到链路层（又称为接口层）接收队列里。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9709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90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1278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1190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一起回忆， 交流，学习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10788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410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655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96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137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网络的基础； 每天都接触网络，不陌生，只是简单地一起回忆。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下一页</a:t>
            </a:r>
            <a:endParaRPr lang="en-US" altLang="zh-C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23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TCP/IP</a:t>
            </a:r>
            <a:r>
              <a:rPr lang="zh-CN" altLang="en-US" dirty="0"/>
              <a:t>模型；</a:t>
            </a:r>
            <a:endParaRPr lang="en-US" altLang="zh-CN" dirty="0"/>
          </a:p>
          <a:p>
            <a:r>
              <a:rPr lang="en-US" altLang="zh-CN" dirty="0"/>
              <a:t>NS</a:t>
            </a:r>
            <a:r>
              <a:rPr lang="zh-CN" altLang="en-US" dirty="0"/>
              <a:t>管理一个</a:t>
            </a:r>
            <a:r>
              <a:rPr lang="en-US" altLang="zh-CN" dirty="0"/>
              <a:t>TCP/IP</a:t>
            </a:r>
            <a:r>
              <a:rPr lang="zh-CN" altLang="en-US" dirty="0"/>
              <a:t>栈</a:t>
            </a:r>
            <a:r>
              <a:rPr lang="en-US" altLang="zh-CN" dirty="0"/>
              <a:t>,</a:t>
            </a:r>
            <a:r>
              <a:rPr lang="zh-CN" altLang="en-US" dirty="0"/>
              <a:t>实现隔离；</a:t>
            </a:r>
            <a:endParaRPr lang="en-US" altLang="zh-CN" dirty="0"/>
          </a:p>
          <a:p>
            <a:r>
              <a:rPr lang="zh-CN" altLang="en-US" dirty="0"/>
              <a:t>一个包从到</a:t>
            </a:r>
            <a:r>
              <a:rPr lang="en-US" altLang="zh-CN" dirty="0"/>
              <a:t>INTERFACE</a:t>
            </a:r>
            <a:r>
              <a:rPr lang="zh-CN" altLang="en-US" dirty="0"/>
              <a:t>开始，就决定了</a:t>
            </a:r>
            <a:r>
              <a:rPr lang="en-US" altLang="zh-CN" dirty="0"/>
              <a:t>NS</a:t>
            </a:r>
            <a:r>
              <a:rPr lang="zh-CN" altLang="en-US" dirty="0"/>
              <a:t>的归属，常用的</a:t>
            </a:r>
            <a:r>
              <a:rPr lang="en-US" altLang="zh-CN" dirty="0"/>
              <a:t>INTERFACE</a:t>
            </a:r>
            <a:r>
              <a:rPr lang="zh-CN" altLang="en-US" dirty="0"/>
              <a:t>，</a:t>
            </a:r>
            <a:r>
              <a:rPr lang="en-US" altLang="zh-CN" dirty="0"/>
              <a:t>bridge</a:t>
            </a:r>
            <a:r>
              <a:rPr lang="zh-CN" altLang="en-US" dirty="0"/>
              <a:t>如何工作的；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在网络层上的包过滤防火墙  以及 包的路由；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如何对路由连通性进行监控；</a:t>
            </a:r>
            <a:endParaRPr lang="en-US" altLang="zh-CN" dirty="0"/>
          </a:p>
          <a:p>
            <a:r>
              <a:rPr lang="en-US" dirty="0"/>
              <a:t>H248</a:t>
            </a:r>
            <a:r>
              <a:rPr lang="zh-CN" altLang="en-US" dirty="0"/>
              <a:t>的有趣又高级的话题：流，拓朴，媒体协商 资源预留 和组 预留 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456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谈到网络，</a:t>
            </a:r>
            <a:r>
              <a:rPr lang="en-US" altLang="zh-CN" dirty="0"/>
              <a:t>OSI</a:t>
            </a:r>
            <a:r>
              <a:rPr lang="zh-CN" altLang="en-US" dirty="0"/>
              <a:t>： 适用于理论研究，会话层和表示层。</a:t>
            </a:r>
            <a:endParaRPr lang="en-US" altLang="zh-CN" dirty="0"/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TCP/IP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的参考模型。</a:t>
            </a:r>
            <a:r>
              <a:rPr lang="en-US" altLang="zh-CN" dirty="0"/>
              <a:t>TCP/IP</a:t>
            </a:r>
            <a:r>
              <a:rPr lang="zh-CN" altLang="en-US" dirty="0"/>
              <a:t>： 更适用于工程 实践。更贴近于</a:t>
            </a:r>
            <a:r>
              <a:rPr lang="en-US" altLang="zh-CN" dirty="0"/>
              <a:t>LINUX</a:t>
            </a:r>
            <a:r>
              <a:rPr lang="zh-CN" altLang="en-US" dirty="0"/>
              <a:t>的理念      什么 理念？</a:t>
            </a:r>
            <a:endParaRPr lang="en-US" altLang="zh-CN" dirty="0"/>
          </a:p>
          <a:p>
            <a:endParaRPr lang="en-US" dirty="0"/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将协议分成四个层次  网络接口层，网际互联；传输，应用层。从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LINXU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的角度看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LAYER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划分。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NAMESPACE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SBG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常用的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interface;   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经常会碰到的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L2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名词；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SBG L3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协议 ； 最后是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SOCKET API</a:t>
            </a:r>
          </a:p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回车。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512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 SBG</a:t>
            </a:r>
            <a:r>
              <a:rPr lang="zh-CN" altLang="en-US" dirty="0"/>
              <a:t>通过北向创 </a:t>
            </a:r>
            <a:r>
              <a:rPr lang="en-US" altLang="zh-CN" dirty="0"/>
              <a:t>PCSCF</a:t>
            </a:r>
            <a:r>
              <a:rPr lang="zh-CN" altLang="en-US" dirty="0"/>
              <a:t>等</a:t>
            </a:r>
            <a:r>
              <a:rPr lang="en-US" altLang="zh-CN" dirty="0"/>
              <a:t>interface </a:t>
            </a:r>
            <a:r>
              <a:rPr lang="zh-CN" altLang="en-US" dirty="0"/>
              <a:t>网络， 包含 网络ＩＤ。</a:t>
            </a:r>
            <a:r>
              <a:rPr lang="en-US" altLang="zh-CN" dirty="0"/>
              <a:t> </a:t>
            </a:r>
            <a:r>
              <a:rPr lang="zh-CN" altLang="en-US" dirty="0"/>
              <a:t>会创建出一个</a:t>
            </a:r>
            <a:r>
              <a:rPr lang="en-US" altLang="zh-CN" dirty="0"/>
              <a:t>VR</a:t>
            </a:r>
            <a:r>
              <a:rPr lang="zh-CN" altLang="en-US" dirty="0"/>
              <a:t>，</a:t>
            </a:r>
            <a:r>
              <a:rPr lang="en-US" altLang="zh-CN" dirty="0"/>
              <a:t>VR </a:t>
            </a:r>
            <a:r>
              <a:rPr lang="zh-CN" altLang="en-US" dirty="0"/>
              <a:t>是什么 ？ 为什么要不同</a:t>
            </a:r>
            <a:r>
              <a:rPr lang="en-US" altLang="zh-CN" dirty="0"/>
              <a:t>VR </a:t>
            </a:r>
            <a:r>
              <a:rPr lang="zh-CN" altLang="en-US" dirty="0"/>
              <a:t>？ ＶＬＡＮ，路由，ＩＰ，防火墙等隔离。</a:t>
            </a:r>
            <a:endParaRPr lang="en-US" altLang="zh-CN" dirty="0"/>
          </a:p>
          <a:p>
            <a:r>
              <a:rPr lang="zh-CN" altLang="en-US" dirty="0"/>
              <a:t>２ </a:t>
            </a:r>
            <a:r>
              <a:rPr lang="en-US" altLang="zh-CN" dirty="0"/>
              <a:t>VR</a:t>
            </a:r>
            <a:r>
              <a:rPr lang="zh-CN" altLang="en-US" dirty="0"/>
              <a:t>本质是网络命名空间，作用。</a:t>
            </a:r>
            <a:endParaRPr lang="en-US" altLang="zh-CN" dirty="0"/>
          </a:p>
          <a:p>
            <a:r>
              <a:rPr lang="en-US" altLang="zh-CN" dirty="0"/>
              <a:t>3 </a:t>
            </a:r>
            <a:r>
              <a:rPr lang="zh-CN" altLang="en-US" dirty="0"/>
              <a:t>用例子说明 网络</a:t>
            </a:r>
            <a:r>
              <a:rPr lang="en-US" altLang="zh-CN" dirty="0"/>
              <a:t>NS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4 </a:t>
            </a:r>
            <a:r>
              <a:rPr lang="zh-CN" altLang="en-US" dirty="0"/>
              <a:t>回车    网络 </a:t>
            </a:r>
            <a:r>
              <a:rPr lang="en-US" altLang="zh-CN" dirty="0"/>
              <a:t>NS</a:t>
            </a:r>
            <a:r>
              <a:rPr lang="zh-CN" altLang="en-US" dirty="0"/>
              <a:t>的本质是什么 ？  创建文件； </a:t>
            </a:r>
            <a:r>
              <a:rPr lang="en-US" altLang="zh-CN" dirty="0"/>
              <a:t>SET DEVICE</a:t>
            </a:r>
            <a:r>
              <a:rPr lang="zh-CN" altLang="en-US" dirty="0"/>
              <a:t>。</a:t>
            </a:r>
            <a:r>
              <a:rPr lang="en-US" altLang="zh-CN" dirty="0"/>
              <a:t> </a:t>
            </a:r>
            <a:r>
              <a:rPr lang="zh-CN" altLang="en-US" dirty="0"/>
              <a:t> </a:t>
            </a:r>
            <a:r>
              <a:rPr lang="en-US" altLang="zh-CN" dirty="0"/>
              <a:t>LINUX</a:t>
            </a:r>
            <a:r>
              <a:rPr lang="zh-CN" altLang="en-US" dirty="0"/>
              <a:t>里面</a:t>
            </a:r>
            <a:r>
              <a:rPr lang="en-US" altLang="zh-CN" dirty="0"/>
              <a:t> everything is file.    </a:t>
            </a:r>
          </a:p>
          <a:p>
            <a:r>
              <a:rPr lang="en-US" dirty="0"/>
              <a:t>5 </a:t>
            </a:r>
            <a:r>
              <a:rPr lang="zh-CN" altLang="en-US" dirty="0"/>
              <a:t>能否手动创一个</a:t>
            </a:r>
            <a:r>
              <a:rPr lang="en-US" altLang="zh-CN" dirty="0"/>
              <a:t>NS </a:t>
            </a:r>
            <a:r>
              <a:rPr lang="zh-CN" altLang="en-US" dirty="0"/>
              <a:t>文件 </a:t>
            </a:r>
            <a:r>
              <a:rPr lang="en-US" altLang="zh-CN" dirty="0"/>
              <a:t>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98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</a:t>
            </a:r>
            <a:r>
              <a:rPr lang="zh-CN" altLang="en-US" dirty="0"/>
              <a:t>创建文件，查看</a:t>
            </a:r>
            <a:r>
              <a:rPr lang="en-US" altLang="zh-CN" dirty="0"/>
              <a:t>INODE value</a:t>
            </a:r>
          </a:p>
          <a:p>
            <a:r>
              <a:rPr lang="en-US" dirty="0"/>
              <a:t>2 </a:t>
            </a:r>
            <a:r>
              <a:rPr lang="en-US" dirty="0" err="1"/>
              <a:t>unshare</a:t>
            </a:r>
            <a:r>
              <a:rPr lang="en-US" dirty="0"/>
              <a:t> </a:t>
            </a:r>
            <a:r>
              <a:rPr lang="zh-CN" altLang="en-US" dirty="0"/>
              <a:t>将子进程与父进程网络空间不共享，会拷贝父进程虚拟文件系统， </a:t>
            </a:r>
            <a:r>
              <a:rPr lang="en-US" altLang="zh-CN" dirty="0"/>
              <a:t>ls </a:t>
            </a:r>
            <a:r>
              <a:rPr lang="en-US" altLang="zh-CN" dirty="0" err="1"/>
              <a:t>ns_test</a:t>
            </a:r>
            <a:endParaRPr lang="en-US" altLang="zh-CN" dirty="0"/>
          </a:p>
          <a:p>
            <a:pPr marL="228600" indent="-228600">
              <a:buAutoNum type="arabicPlain" startAt="3"/>
            </a:pPr>
            <a:r>
              <a:rPr lang="zh-CN" altLang="en-US" dirty="0"/>
              <a:t>挂载绑定到进程网络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SUM</a:t>
            </a:r>
            <a:r>
              <a:rPr lang="zh-CN" altLang="en-US" dirty="0"/>
              <a:t>：</a:t>
            </a:r>
            <a:r>
              <a:rPr lang="en-US" altLang="zh-CN" dirty="0" err="1"/>
              <a:t>ip</a:t>
            </a:r>
            <a:r>
              <a:rPr lang="en-US" altLang="zh-CN" dirty="0"/>
              <a:t> </a:t>
            </a:r>
            <a:r>
              <a:rPr lang="en-US" altLang="zh-CN" dirty="0" err="1"/>
              <a:t>netns</a:t>
            </a:r>
            <a:r>
              <a:rPr lang="en-US" altLang="zh-CN" dirty="0"/>
              <a:t> add: </a:t>
            </a:r>
            <a:r>
              <a:rPr lang="zh-CN" altLang="en-US" dirty="0"/>
              <a:t> 创建一个</a:t>
            </a:r>
            <a:r>
              <a:rPr lang="en-US" altLang="zh-CN" dirty="0"/>
              <a:t>var run net</a:t>
            </a:r>
            <a:r>
              <a:rPr lang="zh-CN" altLang="en-US" dirty="0"/>
              <a:t>文件，</a:t>
            </a:r>
            <a:r>
              <a:rPr lang="en-US" altLang="zh-CN" dirty="0" err="1"/>
              <a:t>unshare</a:t>
            </a:r>
            <a:r>
              <a:rPr lang="zh-CN" altLang="en-US" dirty="0"/>
              <a:t>网络命名空间，挂载绑定网络命名空间文件。</a:t>
            </a:r>
            <a:endParaRPr lang="en-US" altLang="zh-CN" dirty="0"/>
          </a:p>
          <a:p>
            <a:pPr marL="0" indent="0">
              <a:buNone/>
            </a:pPr>
            <a:r>
              <a:rPr lang="en-US" dirty="0"/>
              <a:t>          </a:t>
            </a:r>
            <a:r>
              <a:rPr lang="zh-CN" altLang="en-US" dirty="0"/>
              <a:t>在</a:t>
            </a:r>
            <a:r>
              <a:rPr lang="en-US" altLang="zh-CN" dirty="0"/>
              <a:t>NS</a:t>
            </a:r>
            <a:r>
              <a:rPr lang="zh-CN" altLang="en-US" dirty="0"/>
              <a:t>里面执行进程： 打开文件， </a:t>
            </a:r>
            <a:r>
              <a:rPr lang="en-US" altLang="zh-CN" dirty="0" err="1"/>
              <a:t>unshare</a:t>
            </a:r>
            <a:r>
              <a:rPr lang="zh-CN" altLang="en-US" dirty="0"/>
              <a:t>网络命名空间，挂载绑定网络命名空间文件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87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 </a:t>
            </a:r>
            <a:r>
              <a:rPr lang="zh-CN" altLang="en-US" dirty="0"/>
              <a:t>常用的</a:t>
            </a:r>
            <a:r>
              <a:rPr lang="en-US" altLang="zh-CN" dirty="0"/>
              <a:t>interface, </a:t>
            </a:r>
            <a:r>
              <a:rPr lang="zh-CN" altLang="en-US" dirty="0"/>
              <a:t>用一个例子来介绍，例子框图，介绍</a:t>
            </a:r>
            <a:r>
              <a:rPr lang="en-US" altLang="zh-CN" dirty="0"/>
              <a:t>interface</a:t>
            </a:r>
            <a:r>
              <a:rPr lang="zh-CN" altLang="en-US" dirty="0"/>
              <a:t>名称</a:t>
            </a:r>
            <a:endParaRPr lang="en-US" altLang="zh-CN" dirty="0"/>
          </a:p>
          <a:p>
            <a:r>
              <a:rPr lang="en-US" altLang="zh-CN" dirty="0"/>
              <a:t>   3 </a:t>
            </a:r>
            <a:r>
              <a:rPr lang="zh-CN" altLang="en-US" dirty="0"/>
              <a:t>个</a:t>
            </a:r>
            <a:r>
              <a:rPr lang="en-US" altLang="zh-CN" dirty="0"/>
              <a:t>namespace,   </a:t>
            </a:r>
          </a:p>
          <a:p>
            <a:r>
              <a:rPr lang="en-US" dirty="0"/>
              <a:t>    NS1,FEE</a:t>
            </a:r>
            <a:r>
              <a:rPr lang="zh-CN" altLang="en-US" dirty="0"/>
              <a:t>用</a:t>
            </a:r>
            <a:r>
              <a:rPr lang="en-US" altLang="zh-CN" dirty="0"/>
              <a:t>bridge</a:t>
            </a:r>
            <a:r>
              <a:rPr lang="zh-CN" altLang="en-US" dirty="0"/>
              <a:t>通信； </a:t>
            </a:r>
            <a:r>
              <a:rPr lang="en-US" altLang="zh-CN" dirty="0"/>
              <a:t>fee/</a:t>
            </a:r>
            <a:r>
              <a:rPr lang="en-US" altLang="zh-CN" dirty="0" err="1"/>
              <a:t>lbe</a:t>
            </a:r>
            <a:r>
              <a:rPr lang="zh-CN" altLang="en-US" dirty="0"/>
              <a:t>用</a:t>
            </a:r>
            <a:r>
              <a:rPr lang="en-US" altLang="zh-CN" dirty="0" err="1"/>
              <a:t>macvlan</a:t>
            </a:r>
            <a:r>
              <a:rPr lang="en-US" altLang="zh-CN" dirty="0"/>
              <a:t>.</a:t>
            </a:r>
            <a:endParaRPr lang="en-US" dirty="0"/>
          </a:p>
          <a:p>
            <a:r>
              <a:rPr lang="en-US" altLang="zh-CN" dirty="0"/>
              <a:t>2 </a:t>
            </a:r>
            <a:r>
              <a:rPr lang="zh-CN" altLang="en-US" dirty="0"/>
              <a:t>介绍</a:t>
            </a:r>
            <a:r>
              <a:rPr lang="en-US" altLang="zh-CN" dirty="0"/>
              <a:t>eth, </a:t>
            </a:r>
            <a:r>
              <a:rPr lang="en-US" altLang="zh-CN" dirty="0" err="1"/>
              <a:t>vlan</a:t>
            </a:r>
            <a:r>
              <a:rPr lang="en-US" altLang="zh-CN" dirty="0"/>
              <a:t>, </a:t>
            </a:r>
            <a:r>
              <a:rPr lang="en-US" altLang="zh-CN" dirty="0" err="1"/>
              <a:t>veth</a:t>
            </a:r>
            <a:r>
              <a:rPr lang="en-US" altLang="zh-CN" dirty="0"/>
              <a:t>, tunnel, </a:t>
            </a:r>
            <a:r>
              <a:rPr lang="en-US" altLang="zh-CN" dirty="0" err="1"/>
              <a:t>macvlan</a:t>
            </a:r>
            <a:r>
              <a:rPr lang="en-US" altLang="zh-CN" dirty="0"/>
              <a:t>, </a:t>
            </a:r>
          </a:p>
          <a:p>
            <a:r>
              <a:rPr lang="en-US" dirty="0"/>
              <a:t>3 </a:t>
            </a:r>
            <a:r>
              <a:rPr lang="zh-CN" altLang="en-US" dirty="0"/>
              <a:t>介绍其它</a:t>
            </a:r>
            <a:r>
              <a:rPr lang="en-US" altLang="zh-CN" dirty="0"/>
              <a:t>tunnel, IPIP GRE,IPSEC,VXLAN</a:t>
            </a:r>
          </a:p>
          <a:p>
            <a:r>
              <a:rPr lang="en-US" dirty="0"/>
              <a:t>4</a:t>
            </a:r>
            <a:r>
              <a:rPr lang="zh-CN" altLang="en-US" dirty="0"/>
              <a:t>介绍 </a:t>
            </a:r>
            <a:r>
              <a:rPr lang="en-US" altLang="zh-CN" dirty="0"/>
              <a:t>IPVLAN</a:t>
            </a:r>
          </a:p>
          <a:p>
            <a:r>
              <a:rPr lang="en-US" altLang="zh-CN" dirty="0"/>
              <a:t>5 </a:t>
            </a:r>
            <a:r>
              <a:rPr lang="zh-CN" altLang="en-US" dirty="0"/>
              <a:t>开放性问题</a:t>
            </a:r>
            <a:r>
              <a:rPr lang="en-US" altLang="zh-CN" dirty="0"/>
              <a:t>MTU</a:t>
            </a:r>
            <a:r>
              <a:rPr lang="zh-CN" altLang="en-US" dirty="0"/>
              <a:t>，进来的包和出去的包受哪些</a:t>
            </a:r>
            <a:r>
              <a:rPr lang="en-US" altLang="zh-CN" dirty="0"/>
              <a:t>interface MTU</a:t>
            </a:r>
            <a:r>
              <a:rPr lang="zh-CN" altLang="en-US" dirty="0"/>
              <a:t>影响 ？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222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0 </a:t>
            </a:r>
            <a:r>
              <a:rPr lang="zh-CN" altLang="en-US" dirty="0"/>
              <a:t>介绍</a:t>
            </a:r>
            <a:r>
              <a:rPr lang="en-US" altLang="zh-CN" dirty="0"/>
              <a:t>bridge </a:t>
            </a:r>
            <a:r>
              <a:rPr lang="zh-CN" altLang="en-US" dirty="0"/>
              <a:t>转换</a:t>
            </a:r>
            <a:r>
              <a:rPr lang="en-US" altLang="zh-CN" dirty="0"/>
              <a:t>FDB</a:t>
            </a:r>
            <a:r>
              <a:rPr lang="zh-CN" altLang="en-US" dirty="0"/>
              <a:t>表，</a:t>
            </a:r>
            <a:r>
              <a:rPr lang="en-US" altLang="zh-CN" dirty="0"/>
              <a:t> CLOUD</a:t>
            </a:r>
            <a:r>
              <a:rPr lang="zh-CN" altLang="en-US" dirty="0"/>
              <a:t> </a:t>
            </a:r>
            <a:r>
              <a:rPr lang="en-US" altLang="zh-CN" dirty="0"/>
              <a:t>K8S</a:t>
            </a:r>
            <a:r>
              <a:rPr lang="zh-CN" altLang="en-US" dirty="0"/>
              <a:t>环境上通用， </a:t>
            </a:r>
            <a:endParaRPr lang="en-US" altLang="zh-CN" dirty="0"/>
          </a:p>
          <a:p>
            <a:r>
              <a:rPr lang="en-US" altLang="zh-CN" dirty="0"/>
              <a:t>1 </a:t>
            </a:r>
            <a:r>
              <a:rPr lang="zh-CN" altLang="en-US" dirty="0"/>
              <a:t>回车 一台</a:t>
            </a:r>
            <a:r>
              <a:rPr lang="en-US" altLang="zh-CN" dirty="0"/>
              <a:t>HOST, </a:t>
            </a:r>
            <a:r>
              <a:rPr lang="zh-CN" altLang="en-US" dirty="0"/>
              <a:t>一个</a:t>
            </a:r>
            <a:r>
              <a:rPr lang="en-US" altLang="zh-CN" dirty="0"/>
              <a:t>POD </a:t>
            </a:r>
            <a:r>
              <a:rPr lang="zh-CN" altLang="en-US" dirty="0"/>
              <a:t>网络</a:t>
            </a:r>
            <a:r>
              <a:rPr lang="en-US" altLang="zh-CN" dirty="0"/>
              <a:t>NS</a:t>
            </a:r>
            <a:r>
              <a:rPr lang="zh-CN" altLang="en-US" dirty="0"/>
              <a:t>， 一台</a:t>
            </a:r>
            <a:r>
              <a:rPr lang="en-US" altLang="zh-CN" dirty="0"/>
              <a:t>ROUTER</a:t>
            </a:r>
            <a:r>
              <a:rPr lang="zh-CN" altLang="en-US" dirty="0"/>
              <a:t>，</a:t>
            </a:r>
            <a:r>
              <a:rPr lang="en-US" altLang="zh-CN" dirty="0"/>
              <a:t>IP</a:t>
            </a:r>
            <a:r>
              <a:rPr lang="zh-CN" altLang="en-US" dirty="0"/>
              <a:t>介绍</a:t>
            </a:r>
            <a:endParaRPr lang="en-US" altLang="zh-CN" dirty="0"/>
          </a:p>
          <a:p>
            <a:r>
              <a:rPr lang="en-US" altLang="zh-CN" dirty="0"/>
              <a:t>2 </a:t>
            </a:r>
            <a:r>
              <a:rPr lang="zh-CN" altLang="en-US" dirty="0"/>
              <a:t>进来和出去的包如何二层转发</a:t>
            </a:r>
            <a:endParaRPr lang="en-US" altLang="zh-CN" dirty="0"/>
          </a:p>
          <a:p>
            <a:r>
              <a:rPr lang="en-US" altLang="zh-CN" dirty="0"/>
              <a:t>3 </a:t>
            </a:r>
            <a:r>
              <a:rPr lang="zh-CN" altLang="en-US" dirty="0"/>
              <a:t>开放性问题   </a:t>
            </a:r>
            <a:r>
              <a:rPr lang="en-US" altLang="zh-CN" dirty="0"/>
              <a:t>MAC</a:t>
            </a:r>
            <a:r>
              <a:rPr lang="zh-CN" altLang="en-US" dirty="0"/>
              <a:t>地址会不会变 </a:t>
            </a:r>
            <a:r>
              <a:rPr lang="en-US" altLang="zh-CN" dirty="0"/>
              <a:t>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498A7-12FA-4228-A2DE-B8BCD02EE4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14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A4D47-D131-4631-A0BC-A0C90B6CF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C779B9-BD4D-4FF9-9407-D0254FF03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768204-920C-4E67-A8AF-D96C9BB77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404E6-AF0E-4B19-BD4E-A450A0C87F2B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C22BA-6551-46BF-9C67-2FA4259FE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7043-DDE6-49F6-97CA-BBF31D90C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886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C4F8-D1BE-4866-8ADD-06CFCCB49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54ACCC-59A8-4809-B9AB-A63DFC6DC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FA80E-7DFE-4A18-81DC-DFE17B744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F2363-ADC7-4C93-9552-970250ED2693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E4E99-696C-4346-9F44-39F4314B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CD3E0-556B-474D-A134-CD9C15183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589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4CB79C-B13F-4A92-9951-D030E9A5A5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57368-12CB-4BF4-85E4-CCD0473C4A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FC25B-711A-49E5-B19C-8874884D5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2AB6-E2CF-449A-AF29-2E1BBB386CFA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E4C0F-0DF9-42CA-8345-2CE209AF8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6811B-1865-4B5C-943F-FBF4C45FC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1742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3AC5A-A928-46FE-8371-C455DF20030C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1976" y="3517148"/>
            <a:ext cx="8562975" cy="80045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b="1" i="0">
                <a:gradFill>
                  <a:gsLst>
                    <a:gs pos="100000">
                      <a:srgbClr val="B686DA"/>
                    </a:gs>
                    <a:gs pos="4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82" y="4543855"/>
            <a:ext cx="8578563" cy="439829"/>
          </a:xfrm>
          <a:noFill/>
          <a:ln w="12700">
            <a:noFill/>
          </a:ln>
          <a:effectLst/>
        </p:spPr>
        <p:txBody>
          <a:bodyPr wrap="square" anchor="ctr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8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22" name="空心弧 21"/>
          <p:cNvSpPr/>
          <p:nvPr/>
        </p:nvSpPr>
        <p:spPr bwMode="auto">
          <a:xfrm rot="7086271">
            <a:off x="6426127" y="2031076"/>
            <a:ext cx="1248248" cy="1248248"/>
          </a:xfrm>
          <a:prstGeom prst="blockArc">
            <a:avLst>
              <a:gd name="adj1" fmla="val 5502533"/>
              <a:gd name="adj2" fmla="val 1980318"/>
              <a:gd name="adj3" fmla="val 1053"/>
            </a:avLst>
          </a:prstGeom>
          <a:solidFill>
            <a:schemeClr val="accent1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TextBox 1"/>
          <p:cNvSpPr txBox="1">
            <a:spLocks noChangeArrowheads="1"/>
          </p:cNvSpPr>
          <p:nvPr/>
        </p:nvSpPr>
        <p:spPr bwMode="auto">
          <a:xfrm>
            <a:off x="4792716" y="1968728"/>
            <a:ext cx="246734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8000" dirty="0">
                <a:gradFill flip="none" rotWithShape="1">
                  <a:gsLst>
                    <a:gs pos="1000">
                      <a:srgbClr val="B686DA">
                        <a:shade val="67500"/>
                        <a:satMod val="115000"/>
                      </a:srgbClr>
                    </a:gs>
                    <a:gs pos="67000">
                      <a:srgbClr val="C496E6"/>
                    </a:gs>
                  </a:gsLst>
                  <a:lin ang="16200000" scaled="1"/>
                  <a:tileRect/>
                </a:gradFill>
                <a:latin typeface="+mj-lt"/>
                <a:ea typeface="微软雅黑" panose="020B0503020204020204" pitchFamily="34" charset="-122"/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9288429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623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E3B63-5C7F-4DF9-B96C-D5E3F410F634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467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786743"/>
            <a:ext cx="10515600" cy="1070339"/>
          </a:xfrm>
        </p:spPr>
        <p:txBody>
          <a:bodyPr anchor="b"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3884070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BD287-C7C5-4E57-AB77-CD02DB9E76C4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1575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A3568-6217-4289-8ED3-B1FD39CF68E9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58397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D01A8-A189-4C07-92BB-89469C982D0C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7717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01264-B414-48BC-AD66-A00096E6F036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705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5231D0-0C0D-4E97-A66C-F83EA2BD3439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067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4CEBE-16B4-4D03-B51D-A96FDCFA78F6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9191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26DEB-9F98-44D5-A1E8-59743AFE2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9EF9C-EE24-49AC-8252-50A75741A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22BC-B861-4DF2-B080-3C21D5578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A29DE3-168F-4D98-A38D-73C42BD612F0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5808F-6B68-41B6-8D5E-FDD3C0552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F0E51-7753-4341-BC28-2A30E2C10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081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798D6-7D09-4295-9B2D-EB8583858942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7878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455E2-BF5A-4F1C-A656-BB2A2728E4AF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2820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52016-3933-4040-948F-34F5802F76A1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82182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A4D47-D131-4631-A0BC-A0C90B6CF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C779B9-BD4D-4FF9-9407-D0254FF031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768204-920C-4E67-A8AF-D96C9BB77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6E85D-CBBB-4C7D-96DB-9ECC43FC0D2A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C22BA-6551-46BF-9C67-2FA4259FE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7043-DDE6-49F6-97CA-BBF31D90C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944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26DEB-9F98-44D5-A1E8-59743AFE2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9EF9C-EE24-49AC-8252-50A75741A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222BC-B861-4DF2-B080-3C21D5578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A3B85-0854-4E08-B1B2-A7A54DD12E6F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55808F-6B68-41B6-8D5E-FDD3C0552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F0E51-7753-4341-BC28-2A30E2C10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132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1EDF9-D6E0-4B22-A164-81225CAA7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A61F5-D479-4618-8649-06DF92BCC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A3244-8BF8-426B-87AA-FC291EFF5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E7F07-4250-4D88-BCAB-7E05AD1405A6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FE9E0-819B-4127-8FE8-80BC40EC7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BBD70-4BA0-4E2D-96D7-18EA3F62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8794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BDD54-EDE8-4F4B-8239-885768EEC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C3A8-3C7C-4F1D-BD37-4F5324F61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973611-28D4-4299-834B-67DBB5776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E0C88-EF63-46CF-87F1-7B9927777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E76F1-B6E7-4FAA-B435-CB1707500CB5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734B3-BC4D-4254-8D5E-186666EBF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3D35B-9B4A-44B8-8F4B-058656CF7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245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26224-DE70-444E-89E3-4AC911ACF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ED1D8-6051-431F-B2DB-267D80DFA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DE76F7-38A2-451C-B693-42F064209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A4B4F5-A944-40D6-807E-7D01169E41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7A784A-83B6-494F-9473-8749C3D440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0A252D-9331-40A4-8888-D1234F34D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49630-5370-49A3-B66F-A2CD5E5EB82A}" type="datetime1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4D1C28-06AC-403A-ABC8-C32161174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5C8DDC-5634-4513-908B-D06CEA99D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515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F7EB7-07F7-444D-8358-5A732452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33025-4DAA-4C14-9398-7C1D5ED2C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F2405-AA1A-49A8-8A02-37C6B31C0760}" type="datetime1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A11E29-90A3-4529-99E4-CFDEA9A49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FD10AD-C835-463A-A961-1D16F174C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462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5A388C-8C5F-41A0-8234-9D67CBD3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4BB52-435E-42C9-8C7C-976F0BD7B47F}" type="datetime1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D8CDAC-4697-4024-A5D5-0ECA61CCE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180BA-9F79-4EDB-AF78-1A52A4244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24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1EDF9-D6E0-4B22-A164-81225CAA7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A61F5-D479-4618-8649-06DF92BCC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A3244-8BF8-426B-87AA-FC291EFF5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248F6-23AC-4600-8311-C63C5451E9CF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FE9E0-819B-4127-8FE8-80BC40EC7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BBD70-4BA0-4E2D-96D7-18EA3F62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578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44C00-D814-4630-B027-ADBC73BFC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62FE1-369C-4EFC-9668-E8F697D1B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E2CF2-F125-42DD-9000-0923FE570F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F11E70-AC85-4BEB-A686-A7D219BEF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0EA66-49AA-4C12-A6DC-C151192CC5EC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40A4B-4FA3-48F4-B80A-3595368D2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A506C-6AC5-446F-9975-AC7B30A0C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012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ADCA5-39B1-4725-BBA6-58347F9FF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9C26FE-7E7F-4340-A958-3F74735F51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EB92F7-B3BB-459E-B8DC-F9B0BEFB0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C06EB-BB3F-4D83-97DB-58E05D3C7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354154-098F-48A4-8825-D973BB561CCE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55DEC-1444-494F-A686-BCB6E4C64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D43FB-4C52-4505-A6C7-9ECCFD870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648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C4F8-D1BE-4866-8ADD-06CFCCB49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54ACCC-59A8-4809-B9AB-A63DFC6DC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FA80E-7DFE-4A18-81DC-DFE17B744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F469C-401E-4DD2-963E-B0D9F5C138BD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E4E99-696C-4346-9F44-39F4314BD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0CD3E0-556B-474D-A134-CD9C15183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796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4CB79C-B13F-4A92-9951-D030E9A5A5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C57368-12CB-4BF4-85E4-CCD0473C4A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DFC25B-711A-49E5-B19C-8874884D5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730DE-D512-4B59-AF3B-C8F3B3C4C3DC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E4C0F-0DF9-42CA-8345-2CE209AF8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6811B-1865-4B5C-943F-FBF4C45FC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54332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AB87D-C550-4365-9126-C17B5759C047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1976" y="3517148"/>
            <a:ext cx="8562975" cy="80045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b="1" i="0">
                <a:gradFill>
                  <a:gsLst>
                    <a:gs pos="100000">
                      <a:srgbClr val="B686DA"/>
                    </a:gs>
                    <a:gs pos="4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+mj-ea"/>
                <a:ea typeface="+mj-ea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82" y="4543855"/>
            <a:ext cx="8578563" cy="439829"/>
          </a:xfrm>
          <a:noFill/>
          <a:ln w="12700">
            <a:noFill/>
          </a:ln>
          <a:effectLst/>
        </p:spPr>
        <p:txBody>
          <a:bodyPr wrap="square" anchor="ctr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8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22" name="空心弧 21"/>
          <p:cNvSpPr/>
          <p:nvPr/>
        </p:nvSpPr>
        <p:spPr bwMode="auto">
          <a:xfrm rot="7086271">
            <a:off x="6426127" y="2031076"/>
            <a:ext cx="1248248" cy="1248248"/>
          </a:xfrm>
          <a:prstGeom prst="blockArc">
            <a:avLst>
              <a:gd name="adj1" fmla="val 5502533"/>
              <a:gd name="adj2" fmla="val 1980318"/>
              <a:gd name="adj3" fmla="val 1053"/>
            </a:avLst>
          </a:prstGeom>
          <a:solidFill>
            <a:schemeClr val="accent1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TextBox 1"/>
          <p:cNvSpPr txBox="1">
            <a:spLocks noChangeArrowheads="1"/>
          </p:cNvSpPr>
          <p:nvPr/>
        </p:nvSpPr>
        <p:spPr bwMode="auto">
          <a:xfrm>
            <a:off x="4792716" y="1968728"/>
            <a:ext cx="246734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8000" dirty="0">
                <a:gradFill flip="none" rotWithShape="1">
                  <a:gsLst>
                    <a:gs pos="1000">
                      <a:srgbClr val="B686DA">
                        <a:shade val="67500"/>
                        <a:satMod val="115000"/>
                      </a:srgbClr>
                    </a:gs>
                    <a:gs pos="67000">
                      <a:srgbClr val="C496E6"/>
                    </a:gs>
                  </a:gsLst>
                  <a:lin ang="16200000" scaled="1"/>
                  <a:tileRect/>
                </a:gradFill>
                <a:latin typeface="+mj-lt"/>
                <a:ea typeface="微软雅黑" panose="020B0503020204020204" pitchFamily="34" charset="-122"/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940422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623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58DCF-04A1-45D1-A0DD-A9AA356405E1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0458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786743"/>
            <a:ext cx="10515600" cy="1070339"/>
          </a:xfrm>
        </p:spPr>
        <p:txBody>
          <a:bodyPr anchor="b"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3884070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C96578-FDBA-4326-9FB0-2C769144ECCE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1861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CB9490-AEC7-4E0F-BEF4-2588831CDAC7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00067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9350E-8CDE-4F07-8357-EFAE57FD209B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82978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0A0F2-B34E-4B74-852E-495C86FD91E5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772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BDD54-EDE8-4F4B-8239-885768EEC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C3A8-3C7C-4F1D-BD37-4F5324F61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973611-28D4-4299-834B-67DBB5776B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E0C88-EF63-46CF-87F1-7B9927777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086E5-F9AB-4D63-9140-EFFD4D2DD79A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4734B3-BC4D-4254-8D5E-186666EBF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3D35B-9B4A-44B8-8F4B-058656CF7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2437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4AA6D-171E-4EDC-ADE2-794B4EEFBCD0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992232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1DA20-8611-4B32-A298-1E48813B79AD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21290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C251-9C7D-4070-95F1-417174E0B1CD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97494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270EF-A395-400B-ACEE-9A33FA0B439A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81528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3AD0-C549-4BBF-803C-1447E4A73627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98235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02D-2342-4038-830A-AB881CC07E3E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1976" y="3517148"/>
            <a:ext cx="8562975" cy="80045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b="1" i="0">
                <a:gradFill>
                  <a:gsLst>
                    <a:gs pos="100000">
                      <a:srgbClr val="B686DA"/>
                    </a:gs>
                    <a:gs pos="4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+mj-ea"/>
                <a:ea typeface="+mj-ea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82" y="4543855"/>
            <a:ext cx="8578563" cy="439829"/>
          </a:xfrm>
          <a:noFill/>
          <a:ln w="12700">
            <a:noFill/>
          </a:ln>
          <a:effectLst/>
        </p:spPr>
        <p:txBody>
          <a:bodyPr wrap="square" anchor="ctr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8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22" name="空心弧 21"/>
          <p:cNvSpPr/>
          <p:nvPr/>
        </p:nvSpPr>
        <p:spPr bwMode="auto">
          <a:xfrm rot="7086271">
            <a:off x="6426127" y="2031076"/>
            <a:ext cx="1248248" cy="1248248"/>
          </a:xfrm>
          <a:prstGeom prst="blockArc">
            <a:avLst>
              <a:gd name="adj1" fmla="val 5502533"/>
              <a:gd name="adj2" fmla="val 1980318"/>
              <a:gd name="adj3" fmla="val 1053"/>
            </a:avLst>
          </a:prstGeom>
          <a:solidFill>
            <a:schemeClr val="accent1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TextBox 1"/>
          <p:cNvSpPr txBox="1">
            <a:spLocks noChangeArrowheads="1"/>
          </p:cNvSpPr>
          <p:nvPr/>
        </p:nvSpPr>
        <p:spPr bwMode="auto">
          <a:xfrm>
            <a:off x="4792716" y="1968728"/>
            <a:ext cx="246734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8000" dirty="0">
                <a:gradFill flip="none" rotWithShape="1">
                  <a:gsLst>
                    <a:gs pos="1000">
                      <a:srgbClr val="B686DA">
                        <a:shade val="67500"/>
                        <a:satMod val="115000"/>
                      </a:srgbClr>
                    </a:gs>
                    <a:gs pos="67000">
                      <a:srgbClr val="C496E6"/>
                    </a:gs>
                  </a:gsLst>
                  <a:lin ang="16200000" scaled="1"/>
                  <a:tileRect/>
                </a:gradFill>
                <a:latin typeface="+mj-lt"/>
                <a:ea typeface="微软雅黑" panose="020B0503020204020204" pitchFamily="34" charset="-122"/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4929074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623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5630C-40E4-4D9D-A0AB-8BCFB367A5F6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49581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786743"/>
            <a:ext cx="10515600" cy="1070339"/>
          </a:xfrm>
        </p:spPr>
        <p:txBody>
          <a:bodyPr anchor="b"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3884070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A05CD-8C1E-408E-A813-1EC91AD238ED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027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339BC-7AD8-4FDE-A211-2176B0D06640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19260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E913B-C4A0-4DEA-A043-A41ECB99B192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44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26224-DE70-444E-89E3-4AC911ACF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ED1D8-6051-431F-B2DB-267D80DFA8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DE76F7-38A2-451C-B693-42F064209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A4B4F5-A944-40D6-807E-7D01169E41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7A784A-83B6-494F-9473-8749C3D440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0A252D-9331-40A4-8888-D1234F34D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4959E-365D-45EF-A569-DA89E2BB5029}" type="datetime1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4D1C28-06AC-403A-ABC8-C32161174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5C8DDC-5634-4513-908B-D06CEA99D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2640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6DED3-5D4F-433B-94B5-5442D138E9CC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233237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E2A1B-EA99-414E-BF37-C7C26FC21DF9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98318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7FCB7-E82A-4DC6-9C75-62515EAB9445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44730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AD20E-3666-49E6-9026-3B4C0906E85A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72774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394FF-5ED8-42BC-82F3-08BB890C57C3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0359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8AF1B-0502-40DD-9133-65404B9B3A34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307966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9B732-6E81-4BD7-B402-8F956040B1B2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1976" y="3517148"/>
            <a:ext cx="8562975" cy="80045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b="1" i="0">
                <a:gradFill>
                  <a:gsLst>
                    <a:gs pos="100000">
                      <a:srgbClr val="B686DA"/>
                    </a:gs>
                    <a:gs pos="4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+mj-ea"/>
                <a:ea typeface="+mj-ea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82" y="4543855"/>
            <a:ext cx="8578563" cy="439829"/>
          </a:xfrm>
          <a:noFill/>
          <a:ln w="12700">
            <a:noFill/>
          </a:ln>
          <a:effectLst/>
        </p:spPr>
        <p:txBody>
          <a:bodyPr wrap="square" anchor="ctr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8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22" name="空心弧 21"/>
          <p:cNvSpPr/>
          <p:nvPr/>
        </p:nvSpPr>
        <p:spPr bwMode="auto">
          <a:xfrm rot="7086271">
            <a:off x="6426127" y="2031076"/>
            <a:ext cx="1248248" cy="1248248"/>
          </a:xfrm>
          <a:prstGeom prst="blockArc">
            <a:avLst>
              <a:gd name="adj1" fmla="val 5502533"/>
              <a:gd name="adj2" fmla="val 1980318"/>
              <a:gd name="adj3" fmla="val 1053"/>
            </a:avLst>
          </a:prstGeom>
          <a:solidFill>
            <a:schemeClr val="accent1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TextBox 1"/>
          <p:cNvSpPr txBox="1">
            <a:spLocks noChangeArrowheads="1"/>
          </p:cNvSpPr>
          <p:nvPr/>
        </p:nvSpPr>
        <p:spPr bwMode="auto">
          <a:xfrm>
            <a:off x="4792716" y="1968728"/>
            <a:ext cx="246734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8000" dirty="0">
                <a:gradFill flip="none" rotWithShape="1">
                  <a:gsLst>
                    <a:gs pos="1000">
                      <a:srgbClr val="B686DA">
                        <a:shade val="67500"/>
                        <a:satMod val="115000"/>
                      </a:srgbClr>
                    </a:gs>
                    <a:gs pos="67000">
                      <a:srgbClr val="C496E6"/>
                    </a:gs>
                  </a:gsLst>
                  <a:lin ang="16200000" scaled="1"/>
                  <a:tileRect/>
                </a:gradFill>
                <a:latin typeface="+mj-lt"/>
                <a:ea typeface="微软雅黑" panose="020B0503020204020204" pitchFamily="34" charset="-122"/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0002381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623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5A599-C203-4337-A1DF-1B408526F6B2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263282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786743"/>
            <a:ext cx="10515600" cy="1070339"/>
          </a:xfrm>
        </p:spPr>
        <p:txBody>
          <a:bodyPr anchor="b"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3884070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82BCD-DE00-45FA-8A03-A2AEBDAFE9B4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4863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C14F0-B5A1-4BD9-8A4A-2E2BA2BE7221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74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F7EB7-07F7-444D-8358-5A732452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33025-4DAA-4C14-9398-7C1D5ED2C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54C43-6F2F-432F-A488-CC37DC9DD1C3}" type="datetime1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A11E29-90A3-4529-99E4-CFDEA9A49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FD10AD-C835-463A-A961-1D16F174C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17904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01F54-5FFF-4A09-8DAA-67B20291AB99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75296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E41DA-54BE-42D1-941F-57FB2A5985A5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00170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733C3-BD05-4E1E-B151-753C7E86F24B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83930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84105-D789-4DC8-9D5C-1F1F180A82D5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90736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B2951-B7AF-4DE3-B8ED-C305D910ED97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4301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B787-4D56-4957-A330-EA417DB91DC4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127935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A3C87-1B53-4DAA-A953-3EE7D8A825D8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86072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24057-1664-4478-A1ED-F8D435DCE5A9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1976" y="3517148"/>
            <a:ext cx="8562975" cy="80045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b="1" i="0">
                <a:gradFill>
                  <a:gsLst>
                    <a:gs pos="100000">
                      <a:srgbClr val="B686DA"/>
                    </a:gs>
                    <a:gs pos="4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+mj-ea"/>
                <a:ea typeface="+mj-ea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82" y="4543855"/>
            <a:ext cx="8578563" cy="439829"/>
          </a:xfrm>
          <a:noFill/>
          <a:ln w="12700">
            <a:noFill/>
          </a:ln>
          <a:effectLst/>
        </p:spPr>
        <p:txBody>
          <a:bodyPr wrap="square" anchor="ctr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8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22" name="空心弧 21"/>
          <p:cNvSpPr/>
          <p:nvPr/>
        </p:nvSpPr>
        <p:spPr bwMode="auto">
          <a:xfrm rot="7086271">
            <a:off x="6426127" y="2031076"/>
            <a:ext cx="1248248" cy="1248248"/>
          </a:xfrm>
          <a:prstGeom prst="blockArc">
            <a:avLst>
              <a:gd name="adj1" fmla="val 5502533"/>
              <a:gd name="adj2" fmla="val 1980318"/>
              <a:gd name="adj3" fmla="val 1053"/>
            </a:avLst>
          </a:prstGeom>
          <a:solidFill>
            <a:schemeClr val="accent1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TextBox 1"/>
          <p:cNvSpPr txBox="1">
            <a:spLocks noChangeArrowheads="1"/>
          </p:cNvSpPr>
          <p:nvPr/>
        </p:nvSpPr>
        <p:spPr bwMode="auto">
          <a:xfrm>
            <a:off x="4792716" y="1968728"/>
            <a:ext cx="246734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8000" dirty="0">
                <a:gradFill flip="none" rotWithShape="1">
                  <a:gsLst>
                    <a:gs pos="1000">
                      <a:srgbClr val="B686DA">
                        <a:shade val="67500"/>
                        <a:satMod val="115000"/>
                      </a:srgbClr>
                    </a:gs>
                    <a:gs pos="67000">
                      <a:srgbClr val="C496E6"/>
                    </a:gs>
                  </a:gsLst>
                  <a:lin ang="16200000" scaled="1"/>
                  <a:tileRect/>
                </a:gradFill>
                <a:latin typeface="+mj-lt"/>
                <a:ea typeface="微软雅黑" panose="020B0503020204020204" pitchFamily="34" charset="-122"/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11141213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623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CD1B6-3A6A-47A7-B644-D9035369AC4E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05420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786743"/>
            <a:ext cx="10515600" cy="1070339"/>
          </a:xfrm>
        </p:spPr>
        <p:txBody>
          <a:bodyPr anchor="b"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3884070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794836-3B4C-456B-B192-59DF9BEA5E17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7243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5A388C-8C5F-41A0-8234-9D67CBD3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D3E25-8DA4-4F83-9CCF-A95479FA6F20}" type="datetime1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D8CDAC-4697-4024-A5D5-0ECA61CCE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A180BA-9F79-4EDB-AF78-1A52A4244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9731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B9729-1FF8-41DC-8FEE-3B341220CE16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498684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5890E-6A37-4112-846D-156A9FC5B7C9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21871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B6D76C-3898-4494-A029-0F458FA63202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00064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0D94-E3F4-4BBB-8135-19CD75A085CA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09277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2A494-E9CC-4B02-A08B-CB1D7EFCCEE4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911471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F6E70-D59C-49E8-AEC7-72A8B1672636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15426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3B9F2-2E8F-4D6A-AB44-2BAE2DAE217E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777009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D78BF-2BEE-4C47-BFA2-14A808C12A06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84230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C6902-9E05-4427-BDD9-A0F1783CC255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1976" y="3517148"/>
            <a:ext cx="8562975" cy="80045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b="1" i="0">
                <a:gradFill>
                  <a:gsLst>
                    <a:gs pos="100000">
                      <a:srgbClr val="B686DA"/>
                    </a:gs>
                    <a:gs pos="4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+mj-ea"/>
                <a:ea typeface="+mj-ea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82" y="4543855"/>
            <a:ext cx="8578563" cy="439829"/>
          </a:xfrm>
          <a:noFill/>
          <a:ln w="12700">
            <a:noFill/>
          </a:ln>
          <a:effectLst/>
        </p:spPr>
        <p:txBody>
          <a:bodyPr wrap="square" anchor="ctr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8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22" name="空心弧 21"/>
          <p:cNvSpPr/>
          <p:nvPr/>
        </p:nvSpPr>
        <p:spPr bwMode="auto">
          <a:xfrm rot="7086271">
            <a:off x="6426127" y="2031076"/>
            <a:ext cx="1248248" cy="1248248"/>
          </a:xfrm>
          <a:prstGeom prst="blockArc">
            <a:avLst>
              <a:gd name="adj1" fmla="val 5502533"/>
              <a:gd name="adj2" fmla="val 1980318"/>
              <a:gd name="adj3" fmla="val 1053"/>
            </a:avLst>
          </a:prstGeom>
          <a:solidFill>
            <a:schemeClr val="accent1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TextBox 1"/>
          <p:cNvSpPr txBox="1">
            <a:spLocks noChangeArrowheads="1"/>
          </p:cNvSpPr>
          <p:nvPr/>
        </p:nvSpPr>
        <p:spPr bwMode="auto">
          <a:xfrm>
            <a:off x="4792716" y="1968728"/>
            <a:ext cx="246734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8000" dirty="0">
                <a:gradFill flip="none" rotWithShape="1">
                  <a:gsLst>
                    <a:gs pos="1000">
                      <a:srgbClr val="B686DA">
                        <a:shade val="67500"/>
                        <a:satMod val="115000"/>
                      </a:srgbClr>
                    </a:gs>
                    <a:gs pos="67000">
                      <a:srgbClr val="C496E6"/>
                    </a:gs>
                  </a:gsLst>
                  <a:lin ang="16200000" scaled="1"/>
                  <a:tileRect/>
                </a:gradFill>
                <a:latin typeface="+mj-lt"/>
                <a:ea typeface="微软雅黑" panose="020B0503020204020204" pitchFamily="34" charset="-122"/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393234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623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5847-CE57-4235-A3FD-1C64CA31A34F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195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44C00-D814-4630-B027-ADBC73BFC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62FE1-369C-4EFC-9668-E8F697D1B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E2CF2-F125-42DD-9000-0923FE570F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F11E70-AC85-4BEB-A686-A7D219BEF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D9D4B-C1F2-4252-9019-C1A43C62BC51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40A4B-4FA3-48F4-B80A-3595368D2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AA506C-6AC5-446F-9975-AC7B30A0C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17150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786743"/>
            <a:ext cx="10515600" cy="1070339"/>
          </a:xfrm>
        </p:spPr>
        <p:txBody>
          <a:bodyPr anchor="b"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3884070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91446-4622-453F-84C3-364492C52E37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9278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F84A7-6CEE-4C44-904C-9D58BF827C18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312740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9322-87EB-44D5-93A1-EF179B6B6AB5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52555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C7D3C-82B7-4909-A40D-9355FBC63346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15196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43A5A-FB1D-442B-916C-FDA50626C759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57996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A15E-62FB-45C1-8751-3F7ACD55E7D2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916808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B061F-C472-4EAD-9214-920D0F8BA9F2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15886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F1FA0-8F4C-4EA0-A64B-35618415EED3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6945632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867259-D7C3-42EB-A987-F2406293EC54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28522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4FF9C-5207-4156-9D92-6EB29BCF43D3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1976" y="3517148"/>
            <a:ext cx="8562975" cy="800458"/>
          </a:xfrm>
          <a:prstGeom prst="rect">
            <a:avLst/>
          </a:prstGeom>
          <a:noFill/>
          <a:ln w="19050">
            <a:noFill/>
          </a:ln>
          <a:effectLst/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4000" b="1" i="0">
                <a:gradFill>
                  <a:gsLst>
                    <a:gs pos="100000">
                      <a:srgbClr val="B686DA"/>
                    </a:gs>
                    <a:gs pos="4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+mj-ea"/>
                <a:ea typeface="+mj-ea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4182" y="4543855"/>
            <a:ext cx="8578563" cy="439829"/>
          </a:xfrm>
          <a:noFill/>
          <a:ln w="12700">
            <a:noFill/>
          </a:ln>
          <a:effectLst/>
        </p:spPr>
        <p:txBody>
          <a:bodyPr wrap="square" anchor="ctr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8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22" name="空心弧 21"/>
          <p:cNvSpPr/>
          <p:nvPr/>
        </p:nvSpPr>
        <p:spPr bwMode="auto">
          <a:xfrm rot="7086271">
            <a:off x="6426127" y="2031076"/>
            <a:ext cx="1248248" cy="1248248"/>
          </a:xfrm>
          <a:prstGeom prst="blockArc">
            <a:avLst>
              <a:gd name="adj1" fmla="val 5502533"/>
              <a:gd name="adj2" fmla="val 1980318"/>
              <a:gd name="adj3" fmla="val 1053"/>
            </a:avLst>
          </a:prstGeom>
          <a:solidFill>
            <a:schemeClr val="accent1"/>
          </a:solidFill>
          <a:ln w="31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TextBox 1"/>
          <p:cNvSpPr txBox="1">
            <a:spLocks noChangeArrowheads="1"/>
          </p:cNvSpPr>
          <p:nvPr/>
        </p:nvSpPr>
        <p:spPr bwMode="auto">
          <a:xfrm>
            <a:off x="4792716" y="1968728"/>
            <a:ext cx="246734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8000" dirty="0">
                <a:gradFill flip="none" rotWithShape="1">
                  <a:gsLst>
                    <a:gs pos="1000">
                      <a:srgbClr val="B686DA">
                        <a:shade val="67500"/>
                        <a:satMod val="115000"/>
                      </a:srgbClr>
                    </a:gs>
                    <a:gs pos="67000">
                      <a:srgbClr val="C496E6"/>
                    </a:gs>
                  </a:gsLst>
                  <a:lin ang="16200000" scaled="1"/>
                  <a:tileRect/>
                </a:gradFill>
                <a:latin typeface="+mj-lt"/>
                <a:ea typeface="微软雅黑" panose="020B0503020204020204" pitchFamily="34" charset="-122"/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43290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623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ADCA5-39B1-4725-BBA6-58347F9FF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9C26FE-7E7F-4340-A958-3F74735F51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EB92F7-B3BB-459E-B8DC-F9B0BEFB0D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C06EB-BB3F-4D83-97DB-58E05D3C7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4F1089-157C-4A65-8E4C-662190C81911}" type="datetime1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55DEC-1444-494F-A686-BCB6E4C64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Jinqing Yan 2019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D43FB-4C52-4505-A6C7-9ECCFD870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7827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58171-A7A4-45E7-B1F7-8C61EFF4BC01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769278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786743"/>
            <a:ext cx="10515600" cy="1070339"/>
          </a:xfrm>
        </p:spPr>
        <p:txBody>
          <a:bodyPr anchor="b"/>
          <a:lstStyle>
            <a:lvl1pPr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3884070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88BC4-12F4-4F0D-BE0F-01FB1009D942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61219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87224-191C-42B2-B63E-EDB681EFC2C9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36747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342B1-7619-44F7-B3B8-F385D1FCC626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5744230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030FA-0ABF-4D39-9B49-A5855431F0B7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10546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9FA6-77E1-49A3-954B-03D9E6ACBCD5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1584739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5E8EF-FFC5-4495-A16E-0FF31A772685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3988832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4AEB4-3CE0-477A-B9F3-C913BA5B763D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892798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EA07C-1E9C-40BA-9946-00F1240032F7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980364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1567E-3657-4CC9-BD04-5D57576CB5D7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074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FBE464-64B7-4E8B-AF98-E770665FB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07B0A2-D1D3-4749-BA55-F0CDA890DE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F9112-0875-4AA7-95B2-A24A1DA78B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9B401-43F7-4FFF-B868-87F24699BB3D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45ECA-E2B9-4811-A1F7-EDFB8950B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2DB534-BEA4-4823-8CB1-A59E3A786E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13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1629" y="0"/>
            <a:ext cx="12193086" cy="6858001"/>
          </a:xfrm>
          <a:prstGeom prst="rect">
            <a:avLst/>
          </a:prstGeom>
          <a:solidFill>
            <a:srgbClr val="06111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746" y="1193800"/>
            <a:ext cx="10680337" cy="503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937FCADB-BD89-4D56-BE86-0C2D7AAFB759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746" y="406590"/>
            <a:ext cx="10680337" cy="6015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934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gradFill>
            <a:gsLst>
              <a:gs pos="100000">
                <a:srgbClr val="B686DA"/>
              </a:gs>
              <a:gs pos="4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357188" indent="-35718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60000"/>
            <a:lumOff val="40000"/>
          </a:schemeClr>
        </a:buClr>
        <a:buSzPct val="60000"/>
        <a:buFont typeface="Wingdings 2" panose="05020102010507070707" pitchFamily="18" charset="2"/>
        <a:buChar char="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130000"/>
        </a:lnSpc>
        <a:spcBef>
          <a:spcPts val="0"/>
        </a:spcBef>
        <a:buFont typeface="Calibri" panose="020F0502020204030204" pitchFamily="34" charset="0"/>
        <a:buChar char=" 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FBE464-64B7-4E8B-AF98-E770665FB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07B0A2-D1D3-4749-BA55-F0CDA890DE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F9112-0875-4AA7-95B2-A24A1DA78B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A87D1-357E-462A-A1AF-DE8DF6D29822}" type="datetime1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45ECA-E2B9-4811-A1F7-EDFB8950B0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Jinqing Yan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2DB534-BEA4-4823-8CB1-A59E3A786E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C424FB-30AD-42A2-8F72-D492B046A2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387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1629" y="0"/>
            <a:ext cx="12193086" cy="6858001"/>
          </a:xfrm>
          <a:prstGeom prst="rect">
            <a:avLst/>
          </a:prstGeom>
          <a:solidFill>
            <a:srgbClr val="06111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746" y="1193800"/>
            <a:ext cx="10680337" cy="503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CD8CA8E9-299F-4989-AEB2-F2D1FA9CC336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746" y="406590"/>
            <a:ext cx="10680337" cy="6015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189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gradFill>
            <a:gsLst>
              <a:gs pos="100000">
                <a:srgbClr val="B686DA"/>
              </a:gs>
              <a:gs pos="4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357188" indent="-35718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60000"/>
            <a:lumOff val="40000"/>
          </a:schemeClr>
        </a:buClr>
        <a:buSzPct val="60000"/>
        <a:buFont typeface="Wingdings 2" panose="05020102010507070707" pitchFamily="18" charset="2"/>
        <a:buChar char="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130000"/>
        </a:lnSpc>
        <a:spcBef>
          <a:spcPts val="0"/>
        </a:spcBef>
        <a:buFont typeface="Calibri" panose="020F0502020204030204" pitchFamily="34" charset="0"/>
        <a:buChar char=" 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1629" y="0"/>
            <a:ext cx="12193086" cy="6858001"/>
          </a:xfrm>
          <a:prstGeom prst="rect">
            <a:avLst/>
          </a:prstGeom>
          <a:solidFill>
            <a:srgbClr val="06111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746" y="1193800"/>
            <a:ext cx="10680337" cy="503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782EE6AF-30FC-4E8D-ACA1-456F7A3786FC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746" y="406590"/>
            <a:ext cx="10680337" cy="6015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449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gradFill>
            <a:gsLst>
              <a:gs pos="100000">
                <a:srgbClr val="B686DA"/>
              </a:gs>
              <a:gs pos="4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357188" indent="-35718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60000"/>
            <a:lumOff val="40000"/>
          </a:schemeClr>
        </a:buClr>
        <a:buSzPct val="60000"/>
        <a:buFont typeface="Wingdings 2" panose="05020102010507070707" pitchFamily="18" charset="2"/>
        <a:buChar char="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130000"/>
        </a:lnSpc>
        <a:spcBef>
          <a:spcPts val="0"/>
        </a:spcBef>
        <a:buFont typeface="Calibri" panose="020F0502020204030204" pitchFamily="34" charset="0"/>
        <a:buChar char=" 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1629" y="0"/>
            <a:ext cx="12193086" cy="6858001"/>
          </a:xfrm>
          <a:prstGeom prst="rect">
            <a:avLst/>
          </a:prstGeom>
          <a:solidFill>
            <a:srgbClr val="06111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746" y="1193800"/>
            <a:ext cx="10680337" cy="503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F2C60B6-61F6-4F91-A2C9-468AC07C229F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746" y="406590"/>
            <a:ext cx="10680337" cy="6015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934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gradFill>
            <a:gsLst>
              <a:gs pos="100000">
                <a:srgbClr val="B686DA"/>
              </a:gs>
              <a:gs pos="4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357188" indent="-35718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60000"/>
            <a:lumOff val="40000"/>
          </a:schemeClr>
        </a:buClr>
        <a:buSzPct val="60000"/>
        <a:buFont typeface="Wingdings 2" panose="05020102010507070707" pitchFamily="18" charset="2"/>
        <a:buChar char="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130000"/>
        </a:lnSpc>
        <a:spcBef>
          <a:spcPts val="0"/>
        </a:spcBef>
        <a:buFont typeface="Calibri" panose="020F0502020204030204" pitchFamily="34" charset="0"/>
        <a:buChar char=" 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1629" y="0"/>
            <a:ext cx="12193086" cy="6858001"/>
          </a:xfrm>
          <a:prstGeom prst="rect">
            <a:avLst/>
          </a:prstGeom>
          <a:solidFill>
            <a:srgbClr val="06111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746" y="1193800"/>
            <a:ext cx="10680337" cy="503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0CE7FBC-85EB-41DE-82E1-46B98EA1BA95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746" y="406590"/>
            <a:ext cx="10680337" cy="6015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16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gradFill>
            <a:gsLst>
              <a:gs pos="100000">
                <a:srgbClr val="B686DA"/>
              </a:gs>
              <a:gs pos="4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357188" indent="-35718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60000"/>
            <a:lumOff val="40000"/>
          </a:schemeClr>
        </a:buClr>
        <a:buSzPct val="60000"/>
        <a:buFont typeface="Wingdings 2" panose="05020102010507070707" pitchFamily="18" charset="2"/>
        <a:buChar char="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130000"/>
        </a:lnSpc>
        <a:spcBef>
          <a:spcPts val="0"/>
        </a:spcBef>
        <a:buFont typeface="Calibri" panose="020F0502020204030204" pitchFamily="34" charset="0"/>
        <a:buChar char=" 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1629" y="0"/>
            <a:ext cx="12193086" cy="6858001"/>
          </a:xfrm>
          <a:prstGeom prst="rect">
            <a:avLst/>
          </a:prstGeom>
          <a:solidFill>
            <a:srgbClr val="06111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746" y="1193800"/>
            <a:ext cx="10680337" cy="503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D7F377F-BCB6-4A09-9C70-802FBEF7152F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746" y="406590"/>
            <a:ext cx="10680337" cy="6015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60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gradFill>
            <a:gsLst>
              <a:gs pos="100000">
                <a:srgbClr val="B686DA"/>
              </a:gs>
              <a:gs pos="4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357188" indent="-35718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60000"/>
            <a:lumOff val="40000"/>
          </a:schemeClr>
        </a:buClr>
        <a:buSzPct val="60000"/>
        <a:buFont typeface="Wingdings 2" panose="05020102010507070707" pitchFamily="18" charset="2"/>
        <a:buChar char="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130000"/>
        </a:lnSpc>
        <a:spcBef>
          <a:spcPts val="0"/>
        </a:spcBef>
        <a:buFont typeface="Calibri" panose="020F0502020204030204" pitchFamily="34" charset="0"/>
        <a:buChar char=" 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67" b="1297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1629" y="0"/>
            <a:ext cx="12193086" cy="6858001"/>
          </a:xfrm>
          <a:prstGeom prst="rect">
            <a:avLst/>
          </a:prstGeom>
          <a:solidFill>
            <a:srgbClr val="06111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746" y="1193800"/>
            <a:ext cx="10680337" cy="5035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C77D3C3-B394-4E4D-9C2A-49EA74EB33CB}" type="datetime1">
              <a:rPr lang="en-US" altLang="zh-CN" smtClean="0"/>
              <a:t>5/28/2020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zh-CN"/>
              <a:t>Jinqing Yan 2019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5AD06D73-D270-4EB4-8E52-996884B0445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746" y="406590"/>
            <a:ext cx="10680337" cy="6015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943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gradFill>
            <a:gsLst>
              <a:gs pos="100000">
                <a:srgbClr val="B686DA"/>
              </a:gs>
              <a:gs pos="4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357188" indent="-35718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60000"/>
            <a:lumOff val="40000"/>
          </a:schemeClr>
        </a:buClr>
        <a:buSzPct val="60000"/>
        <a:buFont typeface="Wingdings 2" panose="05020102010507070707" pitchFamily="18" charset="2"/>
        <a:buChar char="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357188" indent="-357188" algn="l" defTabSz="914400" rtl="0" eaLnBrk="1" latinLnBrk="0" hangingPunct="1">
        <a:lnSpc>
          <a:spcPct val="130000"/>
        </a:lnSpc>
        <a:spcBef>
          <a:spcPts val="0"/>
        </a:spcBef>
        <a:buFont typeface="Calibri" panose="020F0502020204030204" pitchFamily="34" charset="0"/>
        <a:buChar char=" 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ools.ietf.org/html/rfc5880#section-6.8.5" TargetMode="External"/><Relationship Id="rId4" Type="http://schemas.openxmlformats.org/officeDocument/2006/relationships/hyperlink" Target="https://tools.ietf.org/html/rfc5880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9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8.wmf"/><Relationship Id="rId4" Type="http://schemas.openxmlformats.org/officeDocument/2006/relationships/package" Target="../embeddings/Microsoft_PowerPoint_Presentation.pptx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3.wmf"/><Relationship Id="rId4" Type="http://schemas.openxmlformats.org/officeDocument/2006/relationships/package" Target="../embeddings/Microsoft_PowerPoint_Presentation1.pptx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c-jira.rnd.ki.sw.ericsson.se/browse/CC-23057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3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wmf"/><Relationship Id="rId5" Type="http://schemas.openxmlformats.org/officeDocument/2006/relationships/package" Target="../embeddings/Microsoft_PowerPoint_Presentation2.pptx"/><Relationship Id="rId4" Type="http://schemas.openxmlformats.org/officeDocument/2006/relationships/image" Target="../media/image16.w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2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PowerPoint_Presentation3.ppt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3.png"/><Relationship Id="rId4" Type="http://schemas.openxmlformats.org/officeDocument/2006/relationships/image" Target="../media/image21.wm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png"/><Relationship Id="rId5" Type="http://schemas.openxmlformats.org/officeDocument/2006/relationships/image" Target="../media/image23.wmf"/><Relationship Id="rId4" Type="http://schemas.openxmlformats.org/officeDocument/2006/relationships/package" Target="../embeddings/Microsoft_PowerPoint_Presentation4.pptx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igalia.com/dpino/2016/04/10/network-namespaces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calstore.internal.ericsson.com/elex?LI=EN/LZN9014837/1R6CR" TargetMode="Externa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B8D51D-66D7-4F8B-9935-20F5EF337B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E7A3C6CB-FECF-439F-83A3-ECE31E635D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1363" y="195930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ln w="0"/>
                <a:solidFill>
                  <a:srgbClr val="FFFFFF"/>
                </a:solidFill>
                <a:effectLst/>
              </a:rPr>
              <a:t>Linux Network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0099DDC-46BA-45E9-8C8A-D519BFE2B944}"/>
              </a:ext>
            </a:extLst>
          </p:cNvPr>
          <p:cNvSpPr/>
          <p:nvPr/>
        </p:nvSpPr>
        <p:spPr>
          <a:xfrm rot="19185000">
            <a:off x="4444019" y="-1143738"/>
            <a:ext cx="2468880" cy="27432"/>
          </a:xfrm>
          <a:prstGeom prst="rect">
            <a:avLst/>
          </a:prstGeom>
          <a:gradFill flip="none" rotWithShape="1">
            <a:gsLst>
              <a:gs pos="67000">
                <a:schemeClr val="tx1">
                  <a:lumMod val="16000"/>
                  <a:lumOff val="84000"/>
                </a:schemeClr>
              </a:gs>
              <a:gs pos="97000">
                <a:schemeClr val="accent3">
                  <a:lumMod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0ACCA8-7410-4C1A-B361-E224241E9580}"/>
              </a:ext>
            </a:extLst>
          </p:cNvPr>
          <p:cNvSpPr/>
          <p:nvPr/>
        </p:nvSpPr>
        <p:spPr>
          <a:xfrm rot="19185000">
            <a:off x="7796819" y="-1166656"/>
            <a:ext cx="2468880" cy="27432"/>
          </a:xfrm>
          <a:prstGeom prst="rect">
            <a:avLst/>
          </a:prstGeom>
          <a:gradFill flip="none" rotWithShape="1">
            <a:gsLst>
              <a:gs pos="67000">
                <a:schemeClr val="tx1">
                  <a:lumMod val="16000"/>
                  <a:lumOff val="84000"/>
                </a:schemeClr>
              </a:gs>
              <a:gs pos="97000">
                <a:schemeClr val="accent3">
                  <a:lumMod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4BDA5C-836A-4B9A-97F7-2BDD71C6EAB5}"/>
              </a:ext>
            </a:extLst>
          </p:cNvPr>
          <p:cNvSpPr/>
          <p:nvPr/>
        </p:nvSpPr>
        <p:spPr>
          <a:xfrm rot="19185000">
            <a:off x="12682558" y="-1951808"/>
            <a:ext cx="2468880" cy="27432"/>
          </a:xfrm>
          <a:prstGeom prst="rect">
            <a:avLst/>
          </a:prstGeom>
          <a:gradFill flip="none" rotWithShape="1">
            <a:gsLst>
              <a:gs pos="67000">
                <a:schemeClr val="tx1">
                  <a:lumMod val="16000"/>
                  <a:lumOff val="84000"/>
                </a:schemeClr>
              </a:gs>
              <a:gs pos="97000">
                <a:schemeClr val="accent3">
                  <a:lumMod val="7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6A2EE5-1B86-41DD-B5B6-38CC7B118D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0367119" y="5407426"/>
            <a:ext cx="1062880" cy="1071315"/>
          </a:xfrm>
          <a:prstGeom prst="flowChartConnector">
            <a:avLst/>
          </a:prstGeom>
          <a:noFill/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259985-8808-4544-9003-7E7F033FA9D2}"/>
              </a:ext>
            </a:extLst>
          </p:cNvPr>
          <p:cNvSpPr txBox="1"/>
          <p:nvPr/>
        </p:nvSpPr>
        <p:spPr>
          <a:xfrm>
            <a:off x="10056021" y="5502900"/>
            <a:ext cx="1685077" cy="8803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u="sng" spc="300" dirty="0"/>
              <a:t>Jinqing Yan</a:t>
            </a:r>
          </a:p>
          <a:p>
            <a:pPr>
              <a:lnSpc>
                <a:spcPct val="150000"/>
              </a:lnSpc>
            </a:pPr>
            <a:r>
              <a:rPr lang="en-US" spc="300" dirty="0"/>
              <a:t>12/12/2019</a:t>
            </a:r>
          </a:p>
        </p:txBody>
      </p:sp>
    </p:spTree>
    <p:extLst>
      <p:ext uri="{BB962C8B-B14F-4D97-AF65-F5344CB8AC3E}">
        <p14:creationId xmlns:p14="http://schemas.microsoft.com/office/powerpoint/2010/main" val="742651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05533 -0.0757 L -0.62865 0.861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206" y="468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500"/>
                            </p:stCondLst>
                            <p:childTnLst>
                              <p:par>
                                <p:cTn id="8" presetID="42" presetClass="path" presetSubtype="0" repeatCount="indefinite" accel="50000" decel="5000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10598 -0.14768 L -0.86107 1.20602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359" y="67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0"/>
                            </p:stCondLst>
                            <p:childTnLst>
                              <p:par>
                                <p:cTn id="11" presetID="42" presetClass="path" presetSubtype="0" repeatCount="indefinite" accel="50000" decel="5000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0.24297 -0.31227 L -0.96875 1.4368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0586" y="874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A6774B-FD99-444B-9C74-D4114D98510B}"/>
              </a:ext>
            </a:extLst>
          </p:cNvPr>
          <p:cNvSpPr/>
          <p:nvPr/>
        </p:nvSpPr>
        <p:spPr>
          <a:xfrm>
            <a:off x="3481753" y="335845"/>
            <a:ext cx="7959969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</a:rPr>
              <a:t>bay4:~ # bridge </a:t>
            </a:r>
            <a:r>
              <a:rPr lang="en-US" b="1" dirty="0" err="1">
                <a:latin typeface="Calibri" panose="020F0502020204030204" pitchFamily="34" charset="0"/>
              </a:rPr>
              <a:t>fdb</a:t>
            </a:r>
            <a:r>
              <a:rPr lang="en-US" b="1" dirty="0">
                <a:latin typeface="Calibri" panose="020F0502020204030204" pitchFamily="34" charset="0"/>
              </a:rPr>
              <a:t> show cni0</a:t>
            </a:r>
            <a:endParaRPr lang="en-US" dirty="0">
              <a:latin typeface="Calibri" panose="020F0502020204030204" pitchFamily="34" charset="0"/>
            </a:endParaRPr>
          </a:p>
          <a:p>
            <a:r>
              <a:rPr lang="en-US" dirty="0">
                <a:highlight>
                  <a:srgbClr val="FFFF00"/>
                </a:highlight>
                <a:latin typeface="Calibri" panose="020F0502020204030204" pitchFamily="34" charset="0"/>
              </a:rPr>
              <a:t>0a:58:0a:03:12:41 dev vetheffec9e3 master cni0                         //eth3; eth3.2001</a:t>
            </a:r>
            <a:endParaRPr lang="en-US" dirty="0">
              <a:latin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</a:rPr>
              <a:t>8a:47:b3:bc:f1:9a dev vetheffec9e3 </a:t>
            </a:r>
            <a:r>
              <a:rPr lang="en-US" dirty="0" err="1">
                <a:latin typeface="Calibri" panose="020F0502020204030204" pitchFamily="34" charset="0"/>
              </a:rPr>
              <a:t>vlan</a:t>
            </a:r>
            <a:r>
              <a:rPr lang="en-US" dirty="0">
                <a:latin typeface="Calibri" panose="020F0502020204030204" pitchFamily="34" charset="0"/>
              </a:rPr>
              <a:t> 1 master cni0 permanent</a:t>
            </a:r>
          </a:p>
          <a:p>
            <a:r>
              <a:rPr lang="en-US" b="1" dirty="0">
                <a:highlight>
                  <a:srgbClr val="FFFF00"/>
                </a:highlight>
                <a:latin typeface="Calibri" panose="020F0502020204030204" pitchFamily="34" charset="0"/>
              </a:rPr>
              <a:t>8a:47:b3:bc:f1:9a dev vetheffec9e3 master cni0 permanent</a:t>
            </a:r>
          </a:p>
          <a:p>
            <a:r>
              <a:rPr lang="en-US" dirty="0">
                <a:latin typeface="Calibri" panose="020F0502020204030204" pitchFamily="34" charset="0"/>
              </a:rPr>
              <a:t>33:33:00:00:00:01 dev vetheffec9e3 self permanent</a:t>
            </a:r>
          </a:p>
          <a:p>
            <a:r>
              <a:rPr lang="en-US" dirty="0">
                <a:latin typeface="Calibri" panose="020F0502020204030204" pitchFamily="34" charset="0"/>
              </a:rPr>
              <a:t>33:33:00:00:00:02 dev vetheffec9e3 self permanent</a:t>
            </a:r>
          </a:p>
          <a:p>
            <a:r>
              <a:rPr lang="en-US" dirty="0">
                <a:latin typeface="Calibri" panose="020F0502020204030204" pitchFamily="34" charset="0"/>
              </a:rPr>
              <a:t>01:00:5e:00:00:01 dev vetheffec9e3 self permanent</a:t>
            </a:r>
          </a:p>
          <a:p>
            <a:r>
              <a:rPr lang="en-US" dirty="0">
                <a:latin typeface="Calibri" panose="020F0502020204030204" pitchFamily="34" charset="0"/>
              </a:rPr>
              <a:t>33:33:ff:bc:f1:9a dev vetheffec9e3 self permanent</a:t>
            </a:r>
          </a:p>
          <a:p>
            <a:r>
              <a:rPr lang="en-US" dirty="0">
                <a:latin typeface="Calibri" panose="020F0502020204030204" pitchFamily="34" charset="0"/>
              </a:rPr>
              <a:t>33:33:ff:00:00:00 dev vetheffec9e3 self permanent</a:t>
            </a:r>
          </a:p>
          <a:p>
            <a:r>
              <a:rPr lang="en-US" dirty="0">
                <a:latin typeface="Calibri" panose="020F0502020204030204" pitchFamily="34" charset="0"/>
              </a:rPr>
              <a:t> </a:t>
            </a:r>
          </a:p>
          <a:p>
            <a:r>
              <a:rPr lang="en-US" dirty="0">
                <a:latin typeface="Calibri" panose="020F0502020204030204" pitchFamily="34" charset="0"/>
              </a:rPr>
              <a:t>fa:16:3e:71:13:5d dev eth1 master cni0                                       </a:t>
            </a:r>
          </a:p>
          <a:p>
            <a:r>
              <a:rPr lang="en-US" b="1" dirty="0">
                <a:highlight>
                  <a:srgbClr val="FFFF00"/>
                </a:highlight>
                <a:latin typeface="Calibri" panose="020F0502020204030204" pitchFamily="34" charset="0"/>
              </a:rPr>
              <a:t>8c:dc:d4:1c:a0:98 dev eth1 master cni0 permanent              // eth1.</a:t>
            </a:r>
            <a:endParaRPr lang="en-US" dirty="0">
              <a:latin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</a:rPr>
              <a:t>fa:16:3e:96:ba:f8 dev eth1 master cni0</a:t>
            </a:r>
          </a:p>
          <a:p>
            <a:r>
              <a:rPr lang="en-US" dirty="0">
                <a:latin typeface="Calibri" panose="020F0502020204030204" pitchFamily="34" charset="0"/>
              </a:rPr>
              <a:t>00:e0:2b:00:00:01 dev eth1 master cni0</a:t>
            </a:r>
          </a:p>
          <a:p>
            <a:r>
              <a:rPr lang="en-US" dirty="0">
                <a:latin typeface="Calibri" panose="020F0502020204030204" pitchFamily="34" charset="0"/>
              </a:rPr>
              <a:t>8c:dc:d4:1c:a0:98 dev eth1 </a:t>
            </a:r>
            <a:r>
              <a:rPr lang="en-US" dirty="0" err="1">
                <a:latin typeface="Calibri" panose="020F0502020204030204" pitchFamily="34" charset="0"/>
              </a:rPr>
              <a:t>vlan</a:t>
            </a:r>
            <a:r>
              <a:rPr lang="en-US" dirty="0">
                <a:latin typeface="Calibri" panose="020F0502020204030204" pitchFamily="34" charset="0"/>
              </a:rPr>
              <a:t> 1 master cni0 permanent</a:t>
            </a:r>
          </a:p>
          <a:p>
            <a:r>
              <a:rPr lang="en-US" dirty="0">
                <a:latin typeface="Calibri" panose="020F0502020204030204" pitchFamily="34" charset="0"/>
              </a:rPr>
              <a:t>fa:16:3e:6c:a6:90 dev eth1 master cni0</a:t>
            </a:r>
          </a:p>
          <a:p>
            <a:r>
              <a:rPr lang="en-US" dirty="0">
                <a:latin typeface="Calibri" panose="020F0502020204030204" pitchFamily="34" charset="0"/>
              </a:rPr>
              <a:t>fa:16:3e:c9:d3:a1 dev eth1 master cni0</a:t>
            </a:r>
          </a:p>
          <a:p>
            <a:r>
              <a:rPr lang="en-US" dirty="0">
                <a:latin typeface="Calibri" panose="020F0502020204030204" pitchFamily="34" charset="0"/>
              </a:rPr>
              <a:t>fa:16:3e:a1:16:75 dev eth1 master cni0</a:t>
            </a:r>
          </a:p>
          <a:p>
            <a:r>
              <a:rPr lang="en-US" dirty="0">
                <a:latin typeface="Calibri" panose="020F0502020204030204" pitchFamily="34" charset="0"/>
              </a:rPr>
              <a:t>fa:16:3e:21:b0:98 dev eth1 master cni0</a:t>
            </a:r>
          </a:p>
          <a:p>
            <a:r>
              <a:rPr lang="en-US" dirty="0">
                <a:latin typeface="Calibri" panose="020F0502020204030204" pitchFamily="34" charset="0"/>
              </a:rPr>
              <a:t>fa:16:3e:a1:b2:96 dev eth1 master cni0</a:t>
            </a:r>
          </a:p>
          <a:p>
            <a:r>
              <a:rPr lang="en-US" dirty="0">
                <a:latin typeface="Calibri" panose="020F0502020204030204" pitchFamily="34" charset="0"/>
              </a:rPr>
              <a:t>02:04:96:52:c0:de dev eth1 master cni0</a:t>
            </a:r>
          </a:p>
          <a:p>
            <a:r>
              <a:rPr lang="en-US" b="1" dirty="0">
                <a:highlight>
                  <a:srgbClr val="FFFF00"/>
                </a:highlight>
                <a:latin typeface="Calibri" panose="020F0502020204030204" pitchFamily="34" charset="0"/>
              </a:rPr>
              <a:t>0a:58:0a:03:06:45 dev eth1 master cni0                                   //ERS.</a:t>
            </a:r>
            <a:endParaRPr lang="en-US" dirty="0">
              <a:highlight>
                <a:srgbClr val="FFFF00"/>
              </a:highlight>
              <a:latin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A5C307-DF32-45B5-82E4-E9FA8E9CB9B6}"/>
              </a:ext>
            </a:extLst>
          </p:cNvPr>
          <p:cNvSpPr txBox="1"/>
          <p:nvPr/>
        </p:nvSpPr>
        <p:spPr>
          <a:xfrm>
            <a:off x="515815" y="1872623"/>
            <a:ext cx="2236831" cy="92333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Forward Route Rule:</a:t>
            </a:r>
          </a:p>
          <a:p>
            <a:endParaRPr lang="en-US" dirty="0"/>
          </a:p>
          <a:p>
            <a:r>
              <a:rPr lang="en-US" dirty="0"/>
              <a:t>Destination   Out-Port</a:t>
            </a:r>
          </a:p>
        </p:txBody>
      </p:sp>
    </p:spTree>
    <p:extLst>
      <p:ext uri="{BB962C8B-B14F-4D97-AF65-F5344CB8AC3E}">
        <p14:creationId xmlns:p14="http://schemas.microsoft.com/office/powerpoint/2010/main" val="1338719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4EE32-168C-41C6-AF5D-0279E2211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77" y="128954"/>
            <a:ext cx="10515600" cy="1325563"/>
          </a:xfrm>
        </p:spPr>
        <p:txBody>
          <a:bodyPr/>
          <a:lstStyle/>
          <a:p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L2 - </a:t>
            </a:r>
            <a:r>
              <a:rPr lang="en-US" u="sng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netfilter</a:t>
            </a:r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/ iptables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34A8D-C1B6-4FBD-9168-FBFB500D6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877" y="1690688"/>
            <a:ext cx="4396154" cy="448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There are 4 default tables defined:</a:t>
            </a:r>
          </a:p>
          <a:p>
            <a:pPr marL="0" indent="0">
              <a:buNone/>
            </a:pPr>
            <a:r>
              <a:rPr lang="en-US" sz="2000" dirty="0"/>
              <a:t>&gt; raw table:  NOTRACK or packet counter</a:t>
            </a:r>
          </a:p>
          <a:p>
            <a:pPr marL="0" indent="0">
              <a:buNone/>
            </a:pPr>
            <a:r>
              <a:rPr lang="en-US" sz="2000" dirty="0"/>
              <a:t>&gt; mangle table:	TOS, TTL,MARK</a:t>
            </a:r>
          </a:p>
          <a:p>
            <a:pPr marL="0" indent="0">
              <a:buNone/>
            </a:pPr>
            <a:r>
              <a:rPr lang="en-US" sz="2000" dirty="0"/>
              <a:t>&gt; </a:t>
            </a:r>
            <a:r>
              <a:rPr lang="en-US" sz="2000" dirty="0" err="1"/>
              <a:t>nat</a:t>
            </a:r>
            <a:r>
              <a:rPr lang="en-US" sz="2000" dirty="0"/>
              <a:t> table:	NAT	</a:t>
            </a:r>
          </a:p>
          <a:p>
            <a:pPr marL="0" indent="0">
              <a:buNone/>
            </a:pPr>
            <a:r>
              <a:rPr lang="en-US" sz="2000" dirty="0"/>
              <a:t>&gt; filter table:	filtering packets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Commands:</a:t>
            </a:r>
          </a:p>
          <a:p>
            <a:pPr marL="0" indent="0">
              <a:buNone/>
            </a:pPr>
            <a:r>
              <a:rPr lang="en-US" sz="2000" dirty="0" err="1"/>
              <a:t>iptable</a:t>
            </a:r>
            <a:r>
              <a:rPr lang="en-US" sz="2000" dirty="0"/>
              <a:t> -t TABLE ….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e.g</a:t>
            </a:r>
            <a:r>
              <a:rPr lang="en-US" sz="2000" dirty="0"/>
              <a:t> iptables -t mangle -</a:t>
            </a:r>
            <a:r>
              <a:rPr lang="en-US" sz="2000" dirty="0" err="1"/>
              <a:t>nvL</a:t>
            </a:r>
            <a:endParaRPr lang="en-US" sz="2000" dirty="0"/>
          </a:p>
        </p:txBody>
      </p:sp>
      <p:pic>
        <p:nvPicPr>
          <p:cNvPr id="4" name="Picture 2" descr="tables traverse">
            <a:extLst>
              <a:ext uri="{FF2B5EF4-FFF2-40B4-BE49-F238E27FC236}">
                <a16:creationId xmlns:a16="http://schemas.microsoft.com/office/drawing/2014/main" id="{B6F83E5B-5F6E-450A-A80A-DA3C695D3A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138" y="128954"/>
            <a:ext cx="4033837" cy="6729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8784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4EE32-168C-41C6-AF5D-0279E2211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4"/>
            <a:ext cx="10515600" cy="1325563"/>
          </a:xfrm>
        </p:spPr>
        <p:txBody>
          <a:bodyPr/>
          <a:lstStyle/>
          <a:p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iptables - </a:t>
            </a:r>
            <a:r>
              <a:rPr lang="en-US" u="sng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conntrack</a:t>
            </a:r>
            <a:endParaRPr lang="en-US" u="sng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682D50-146B-4327-9970-73F5A9962A86}"/>
              </a:ext>
            </a:extLst>
          </p:cNvPr>
          <p:cNvSpPr/>
          <p:nvPr/>
        </p:nvSpPr>
        <p:spPr>
          <a:xfrm>
            <a:off x="838200" y="1444028"/>
            <a:ext cx="1061883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Information of a connection , containing the source and destination IP addresses, port number pairs, protocol types, state.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 TCP, UDP, ICMP and SCTP by separated kernel modules.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connection has two tuples, Original Tuple and Reply Tuple; each tuple is generated based on </a:t>
            </a:r>
            <a:r>
              <a:rPr lang="en-US" dirty="0" err="1"/>
              <a:t>src_ip</a:t>
            </a:r>
            <a:r>
              <a:rPr lang="en-US" dirty="0"/>
              <a:t>, </a:t>
            </a:r>
            <a:r>
              <a:rPr lang="en-US" dirty="0" err="1"/>
              <a:t>dest_ip</a:t>
            </a:r>
            <a:r>
              <a:rPr lang="en-US" dirty="0"/>
              <a:t>, </a:t>
            </a:r>
            <a:r>
              <a:rPr lang="en-US" dirty="0" err="1"/>
              <a:t>src_port</a:t>
            </a:r>
            <a:r>
              <a:rPr lang="en-US" dirty="0"/>
              <a:t>, </a:t>
            </a:r>
            <a:r>
              <a:rPr lang="en-US" dirty="0" err="1"/>
              <a:t>dest_ip</a:t>
            </a:r>
            <a:r>
              <a:rPr lang="en-US" dirty="0"/>
              <a:t> and L4 protocol.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6BEB741-2A9B-41CD-AD2B-7D5FC1491D8F}"/>
              </a:ext>
            </a:extLst>
          </p:cNvPr>
          <p:cNvSpPr/>
          <p:nvPr/>
        </p:nvSpPr>
        <p:spPr>
          <a:xfrm>
            <a:off x="1749763" y="4136567"/>
            <a:ext cx="1568623" cy="4233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raw</a:t>
            </a:r>
          </a:p>
          <a:p>
            <a:pPr algn="ctr"/>
            <a:r>
              <a:rPr lang="en-US" sz="1400" dirty="0"/>
              <a:t>PREROUTING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CFC29A-938A-428C-9A40-AC3319FA1500}"/>
              </a:ext>
            </a:extLst>
          </p:cNvPr>
          <p:cNvSpPr/>
          <p:nvPr/>
        </p:nvSpPr>
        <p:spPr>
          <a:xfrm>
            <a:off x="7736853" y="4133545"/>
            <a:ext cx="1568623" cy="4233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mangle</a:t>
            </a:r>
          </a:p>
          <a:p>
            <a:pPr algn="ctr"/>
            <a:r>
              <a:rPr lang="en-US" sz="1400" dirty="0"/>
              <a:t>PREROUTING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244B943-8038-4B6E-879A-8AC0BA426407}"/>
              </a:ext>
            </a:extLst>
          </p:cNvPr>
          <p:cNvSpPr/>
          <p:nvPr/>
        </p:nvSpPr>
        <p:spPr>
          <a:xfrm>
            <a:off x="4227255" y="4045156"/>
            <a:ext cx="2016229" cy="60013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CONNTRACK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6329058-D2FF-4957-8426-397EED42E743}"/>
              </a:ext>
            </a:extLst>
          </p:cNvPr>
          <p:cNvCxnSpPr>
            <a:cxnSpLocks/>
            <a:stCxn id="9" idx="3"/>
            <a:endCxn id="12" idx="2"/>
          </p:cNvCxnSpPr>
          <p:nvPr/>
        </p:nvCxnSpPr>
        <p:spPr>
          <a:xfrm flipV="1">
            <a:off x="3318386" y="4345223"/>
            <a:ext cx="908869" cy="3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334868E-5E4E-4A87-BDFD-5AB5A669727D}"/>
              </a:ext>
            </a:extLst>
          </p:cNvPr>
          <p:cNvCxnSpPr>
            <a:cxnSpLocks/>
            <a:stCxn id="12" idx="6"/>
            <a:endCxn id="10" idx="1"/>
          </p:cNvCxnSpPr>
          <p:nvPr/>
        </p:nvCxnSpPr>
        <p:spPr>
          <a:xfrm>
            <a:off x="6243484" y="4345223"/>
            <a:ext cx="14933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9C35C69-0CEB-478C-AEA5-B9EDEEBE44B9}"/>
              </a:ext>
            </a:extLst>
          </p:cNvPr>
          <p:cNvSpPr/>
          <p:nvPr/>
        </p:nvSpPr>
        <p:spPr>
          <a:xfrm>
            <a:off x="1851868" y="5390439"/>
            <a:ext cx="1466518" cy="4233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raw</a:t>
            </a:r>
          </a:p>
          <a:p>
            <a:pPr algn="ctr"/>
            <a:r>
              <a:rPr lang="en-US" sz="1400" dirty="0"/>
              <a:t>OUTPUT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E72A26B-86F3-4717-825C-2C8EFC195600}"/>
              </a:ext>
            </a:extLst>
          </p:cNvPr>
          <p:cNvSpPr/>
          <p:nvPr/>
        </p:nvSpPr>
        <p:spPr>
          <a:xfrm>
            <a:off x="7736852" y="5344425"/>
            <a:ext cx="1568623" cy="4233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mangle</a:t>
            </a:r>
          </a:p>
          <a:p>
            <a:pPr algn="ctr"/>
            <a:r>
              <a:rPr lang="en-US" sz="1400" dirty="0"/>
              <a:t>OUTPUT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9447BE-5BB4-4AEE-88BF-25CBAEEDEA1B}"/>
              </a:ext>
            </a:extLst>
          </p:cNvPr>
          <p:cNvSpPr/>
          <p:nvPr/>
        </p:nvSpPr>
        <p:spPr>
          <a:xfrm>
            <a:off x="4227255" y="5317638"/>
            <a:ext cx="1891672" cy="522435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CONNTRACK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F4DEA41-1DC5-4554-904F-2347F0213AFB}"/>
              </a:ext>
            </a:extLst>
          </p:cNvPr>
          <p:cNvCxnSpPr>
            <a:cxnSpLocks/>
            <a:stCxn id="16" idx="3"/>
            <a:endCxn id="19" idx="2"/>
          </p:cNvCxnSpPr>
          <p:nvPr/>
        </p:nvCxnSpPr>
        <p:spPr>
          <a:xfrm flipV="1">
            <a:off x="3318386" y="5578856"/>
            <a:ext cx="908869" cy="232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F3A1DB0-4009-4E8D-87A6-4BD0C94BCEA9}"/>
              </a:ext>
            </a:extLst>
          </p:cNvPr>
          <p:cNvCxnSpPr>
            <a:cxnSpLocks/>
            <a:stCxn id="19" idx="6"/>
            <a:endCxn id="17" idx="1"/>
          </p:cNvCxnSpPr>
          <p:nvPr/>
        </p:nvCxnSpPr>
        <p:spPr>
          <a:xfrm flipV="1">
            <a:off x="6118927" y="5556102"/>
            <a:ext cx="1617925" cy="22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241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4EE32-168C-41C6-AF5D-0279E2211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54"/>
            <a:ext cx="10515600" cy="1325563"/>
          </a:xfrm>
        </p:spPr>
        <p:txBody>
          <a:bodyPr/>
          <a:lstStyle/>
          <a:p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iptables - </a:t>
            </a:r>
            <a:r>
              <a:rPr lang="en-US" u="sng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conntrack</a:t>
            </a:r>
            <a:endParaRPr lang="en-US" u="sng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29E9F0A-AFC6-4B6E-B5C4-431D99B44ED1}"/>
              </a:ext>
            </a:extLst>
          </p:cNvPr>
          <p:cNvSpPr/>
          <p:nvPr/>
        </p:nvSpPr>
        <p:spPr>
          <a:xfrm>
            <a:off x="838200" y="1577254"/>
            <a:ext cx="107442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</a:rPr>
              <a:t>sbg_ADC-1:~ # </a:t>
            </a:r>
            <a:r>
              <a:rPr lang="en-US" dirty="0" err="1">
                <a:latin typeface="Calibri" panose="020F0502020204030204" pitchFamily="34" charset="0"/>
              </a:rPr>
              <a:t>conntrack</a:t>
            </a:r>
            <a:r>
              <a:rPr lang="en-US" dirty="0">
                <a:latin typeface="Calibri" panose="020F0502020204030204" pitchFamily="34" charset="0"/>
              </a:rPr>
              <a:t> -E -p </a:t>
            </a:r>
            <a:r>
              <a:rPr lang="en-US" dirty="0" err="1">
                <a:latin typeface="Calibri" panose="020F0502020204030204" pitchFamily="34" charset="0"/>
              </a:rPr>
              <a:t>sctp</a:t>
            </a:r>
            <a:endParaRPr lang="en-US" dirty="0">
              <a:latin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</a:rPr>
              <a:t>    [NEW] </a:t>
            </a:r>
            <a:r>
              <a:rPr lang="en-US" dirty="0" err="1">
                <a:latin typeface="Calibri" panose="020F0502020204030204" pitchFamily="34" charset="0"/>
              </a:rPr>
              <a:t>sctp</a:t>
            </a:r>
            <a:r>
              <a:rPr lang="en-US" dirty="0">
                <a:latin typeface="Calibri" panose="020F0502020204030204" pitchFamily="34" charset="0"/>
              </a:rPr>
              <a:t>     132 3 COOKIE_WAIT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=10.21.0.4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=10.10.121.18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[UNREPLIED]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=10.10.121.18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=10.21.0.4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</a:t>
            </a:r>
            <a:r>
              <a:rPr lang="en-US" b="1" dirty="0">
                <a:latin typeface="Calibri" panose="020F0502020204030204" pitchFamily="34" charset="0"/>
              </a:rPr>
              <a:t>mark=101001</a:t>
            </a:r>
          </a:p>
          <a:p>
            <a:endParaRPr lang="en-US" dirty="0">
              <a:latin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</a:rPr>
              <a:t> [UPDATE] </a:t>
            </a:r>
            <a:r>
              <a:rPr lang="en-US" dirty="0" err="1">
                <a:latin typeface="Calibri" panose="020F0502020204030204" pitchFamily="34" charset="0"/>
              </a:rPr>
              <a:t>sctp</a:t>
            </a:r>
            <a:r>
              <a:rPr lang="en-US" dirty="0">
                <a:latin typeface="Calibri" panose="020F0502020204030204" pitchFamily="34" charset="0"/>
              </a:rPr>
              <a:t>     132 3 COOKIE_WAIT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=10.21.0.4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=10.10.121.18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[UNREPLIED]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=10.10.121.18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=10.21.0.4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mark=101001</a:t>
            </a:r>
          </a:p>
          <a:p>
            <a:endParaRPr lang="en-US" dirty="0">
              <a:latin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</a:rPr>
              <a:t> [UPDATE] </a:t>
            </a:r>
            <a:r>
              <a:rPr lang="en-US" dirty="0" err="1">
                <a:latin typeface="Calibri" panose="020F0502020204030204" pitchFamily="34" charset="0"/>
              </a:rPr>
              <a:t>sctp</a:t>
            </a:r>
            <a:r>
              <a:rPr lang="en-US" dirty="0">
                <a:latin typeface="Calibri" panose="020F0502020204030204" pitchFamily="34" charset="0"/>
              </a:rPr>
              <a:t>     132 2 COOKIE_WAIT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=10.21.0.4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=10.10.121.18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=10.10.121.18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=10.21.0.4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mark=101001</a:t>
            </a:r>
          </a:p>
          <a:p>
            <a:endParaRPr lang="en-US" dirty="0">
              <a:latin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</a:rPr>
              <a:t> [UPDATE] </a:t>
            </a:r>
            <a:r>
              <a:rPr lang="en-US" dirty="0" err="1">
                <a:latin typeface="Calibri" panose="020F0502020204030204" pitchFamily="34" charset="0"/>
              </a:rPr>
              <a:t>sctp</a:t>
            </a:r>
            <a:r>
              <a:rPr lang="en-US" dirty="0">
                <a:latin typeface="Calibri" panose="020F0502020204030204" pitchFamily="34" charset="0"/>
              </a:rPr>
              <a:t>     132 2 COOKIE_ECHOED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=10.21.0.4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=10.10.121.18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=10.10.121.18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=10.21.0.4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mark=101001</a:t>
            </a:r>
          </a:p>
          <a:p>
            <a:endParaRPr lang="en-US" dirty="0">
              <a:latin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</a:rPr>
              <a:t> [UPDATE] </a:t>
            </a:r>
            <a:r>
              <a:rPr lang="en-US" dirty="0" err="1">
                <a:latin typeface="Calibri" panose="020F0502020204030204" pitchFamily="34" charset="0"/>
              </a:rPr>
              <a:t>sctp</a:t>
            </a:r>
            <a:r>
              <a:rPr lang="en-US" dirty="0">
                <a:latin typeface="Calibri" panose="020F0502020204030204" pitchFamily="34" charset="0"/>
              </a:rPr>
              <a:t>     132 432199 ESTABLISHED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=10.21.0.4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=10.10.121.18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</a:t>
            </a:r>
            <a:r>
              <a:rPr lang="en-US" dirty="0" err="1">
                <a:latin typeface="Calibri" panose="020F0502020204030204" pitchFamily="34" charset="0"/>
              </a:rPr>
              <a:t>src</a:t>
            </a:r>
            <a:r>
              <a:rPr lang="en-US" dirty="0">
                <a:latin typeface="Calibri" panose="020F0502020204030204" pitchFamily="34" charset="0"/>
              </a:rPr>
              <a:t>=10.10.121.18 </a:t>
            </a:r>
            <a:r>
              <a:rPr lang="en-US" dirty="0" err="1">
                <a:latin typeface="Calibri" panose="020F0502020204030204" pitchFamily="34" charset="0"/>
              </a:rPr>
              <a:t>dst</a:t>
            </a:r>
            <a:r>
              <a:rPr lang="en-US" dirty="0">
                <a:latin typeface="Calibri" panose="020F0502020204030204" pitchFamily="34" charset="0"/>
              </a:rPr>
              <a:t>=10.21.0.4 sport=5060 </a:t>
            </a:r>
            <a:r>
              <a:rPr lang="en-US" dirty="0" err="1">
                <a:latin typeface="Calibri" panose="020F0502020204030204" pitchFamily="34" charset="0"/>
              </a:rPr>
              <a:t>dport</a:t>
            </a:r>
            <a:r>
              <a:rPr lang="en-US" dirty="0">
                <a:latin typeface="Calibri" panose="020F0502020204030204" pitchFamily="34" charset="0"/>
              </a:rPr>
              <a:t>=5060 [ASSURED] mark=101001</a:t>
            </a:r>
          </a:p>
        </p:txBody>
      </p:sp>
    </p:spTree>
    <p:extLst>
      <p:ext uri="{BB962C8B-B14F-4D97-AF65-F5344CB8AC3E}">
        <p14:creationId xmlns:p14="http://schemas.microsoft.com/office/powerpoint/2010/main" val="1382501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BFA9E-67E1-41AD-9822-CD538BBED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062" y="157448"/>
            <a:ext cx="10515600" cy="1325563"/>
          </a:xfrm>
        </p:spPr>
        <p:txBody>
          <a:bodyPr/>
          <a:lstStyle/>
          <a:p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IP Route/Rule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2A5410-C902-4DBF-AF34-112D722BC3F9}"/>
              </a:ext>
            </a:extLst>
          </p:cNvPr>
          <p:cNvSpPr txBox="1"/>
          <p:nvPr/>
        </p:nvSpPr>
        <p:spPr>
          <a:xfrm>
            <a:off x="179079" y="5552121"/>
            <a:ext cx="5772542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How to add route entries  in code practice ?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19FE28-7B3D-4FF7-86ED-D4FBDBC912FF}"/>
              </a:ext>
            </a:extLst>
          </p:cNvPr>
          <p:cNvSpPr/>
          <p:nvPr/>
        </p:nvSpPr>
        <p:spPr>
          <a:xfrm>
            <a:off x="7146444" y="5604756"/>
            <a:ext cx="1829603" cy="369332"/>
          </a:xfrm>
          <a:prstGeom prst="rect">
            <a:avLst/>
          </a:prstGeom>
          <a:ln w="15875" cmpd="dbl">
            <a:solidFill>
              <a:schemeClr val="bg2">
                <a:lumMod val="2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b="1" dirty="0"/>
              <a:t>iproute2 package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34B2526-F9C2-4294-B6A5-CCA76BCDCEE5}"/>
              </a:ext>
            </a:extLst>
          </p:cNvPr>
          <p:cNvCxnSpPr>
            <a:cxnSpLocks/>
          </p:cNvCxnSpPr>
          <p:nvPr/>
        </p:nvCxnSpPr>
        <p:spPr>
          <a:xfrm>
            <a:off x="6096000" y="5789422"/>
            <a:ext cx="966537" cy="0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25F3602-1D90-42AF-9DC6-02957E29D2F6}"/>
              </a:ext>
            </a:extLst>
          </p:cNvPr>
          <p:cNvSpPr txBox="1"/>
          <p:nvPr/>
        </p:nvSpPr>
        <p:spPr>
          <a:xfrm>
            <a:off x="245600" y="1769973"/>
            <a:ext cx="4837470" cy="1877437"/>
          </a:xfrm>
          <a:prstGeom prst="rect">
            <a:avLst/>
          </a:prstGeom>
          <a:noFill/>
          <a:ln w="15875" cmpd="sng"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Static Route</a:t>
            </a:r>
          </a:p>
          <a:p>
            <a:endParaRPr lang="en-US" sz="1600" dirty="0"/>
          </a:p>
          <a:p>
            <a:r>
              <a:rPr lang="en-US" sz="1600" dirty="0"/>
              <a:t>fe-10:~ # </a:t>
            </a:r>
            <a:r>
              <a:rPr lang="en-US" sz="1600" dirty="0" err="1"/>
              <a:t>ip</a:t>
            </a:r>
            <a:r>
              <a:rPr lang="en-US" sz="1600" dirty="0"/>
              <a:t> </a:t>
            </a:r>
            <a:r>
              <a:rPr lang="en-US" sz="1600" dirty="0" err="1"/>
              <a:t>netns</a:t>
            </a:r>
            <a:r>
              <a:rPr lang="en-US" sz="1600" dirty="0"/>
              <a:t> exec alb_1_fee_alb1_0 </a:t>
            </a:r>
            <a:r>
              <a:rPr lang="en-US" sz="1600" dirty="0" err="1"/>
              <a:t>ip</a:t>
            </a:r>
            <a:r>
              <a:rPr lang="en-US" sz="1600" dirty="0"/>
              <a:t> route show</a:t>
            </a:r>
          </a:p>
          <a:p>
            <a:r>
              <a:rPr lang="en-US" sz="1600" dirty="0"/>
              <a:t>default via 10.21.2.2 dev eth3.2001</a:t>
            </a:r>
          </a:p>
          <a:p>
            <a:r>
              <a:rPr lang="en-US" sz="1600" dirty="0"/>
              <a:t>10.21.2.0/24 dev eth3.2001  proto kernel  scope link  </a:t>
            </a:r>
            <a:r>
              <a:rPr lang="en-US" sz="1600" dirty="0" err="1"/>
              <a:t>src</a:t>
            </a:r>
            <a:r>
              <a:rPr lang="en-US" sz="1600" dirty="0"/>
              <a:t> 10.21.2.11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05787A-C955-4CA8-8946-0C391E5D0E31}"/>
              </a:ext>
            </a:extLst>
          </p:cNvPr>
          <p:cNvSpPr txBox="1"/>
          <p:nvPr/>
        </p:nvSpPr>
        <p:spPr>
          <a:xfrm>
            <a:off x="5720862" y="1655550"/>
            <a:ext cx="5708807" cy="3323987"/>
          </a:xfrm>
          <a:prstGeom prst="rect">
            <a:avLst/>
          </a:prstGeom>
          <a:noFill/>
          <a:ln w="15875"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Rule Route</a:t>
            </a:r>
          </a:p>
          <a:p>
            <a:endParaRPr lang="en-US" sz="1600" dirty="0"/>
          </a:p>
          <a:p>
            <a:r>
              <a:rPr lang="en-US" sz="1600" dirty="0"/>
              <a:t>fe-10:~ # </a:t>
            </a:r>
            <a:r>
              <a:rPr lang="en-US" sz="1600" dirty="0" err="1"/>
              <a:t>ip</a:t>
            </a:r>
            <a:r>
              <a:rPr lang="en-US" sz="1600" dirty="0"/>
              <a:t> </a:t>
            </a:r>
            <a:r>
              <a:rPr lang="en-US" sz="1600" dirty="0" err="1"/>
              <a:t>netns</a:t>
            </a:r>
            <a:r>
              <a:rPr lang="en-US" sz="1600" dirty="0"/>
              <a:t> exec alb_1_fee_alb1_0 </a:t>
            </a:r>
            <a:r>
              <a:rPr lang="en-US" sz="1600" dirty="0" err="1"/>
              <a:t>ip</a:t>
            </a:r>
            <a:r>
              <a:rPr lang="en-US" sz="1600" dirty="0"/>
              <a:t> rule show</a:t>
            </a:r>
          </a:p>
          <a:p>
            <a:r>
              <a:rPr lang="en-US" sz="1600" dirty="0"/>
              <a:t>3:      from 10.21.0.4 lookup main</a:t>
            </a:r>
          </a:p>
          <a:p>
            <a:r>
              <a:rPr lang="en-US" sz="1600" dirty="0"/>
              <a:t>4:      from all </a:t>
            </a:r>
            <a:r>
              <a:rPr lang="en-US" sz="1600" dirty="0" err="1"/>
              <a:t>fwmark</a:t>
            </a:r>
            <a:r>
              <a:rPr lang="en-US" sz="1600" dirty="0"/>
              <a:t> 0x400 lookup </a:t>
            </a:r>
            <a:r>
              <a:rPr lang="en-US" sz="1600" b="1" dirty="0"/>
              <a:t>1024</a:t>
            </a:r>
          </a:p>
          <a:p>
            <a:r>
              <a:rPr lang="en-US" sz="1600" dirty="0"/>
              <a:t>4:      from all </a:t>
            </a:r>
            <a:r>
              <a:rPr lang="en-US" sz="1600" dirty="0" err="1"/>
              <a:t>fwmark</a:t>
            </a:r>
            <a:r>
              <a:rPr lang="en-US" sz="1600" dirty="0"/>
              <a:t> 0x401 lookup 1025</a:t>
            </a:r>
          </a:p>
          <a:p>
            <a:r>
              <a:rPr lang="en-US" sz="1600" dirty="0"/>
              <a:t>10:     from all lookup local</a:t>
            </a:r>
          </a:p>
          <a:p>
            <a:r>
              <a:rPr lang="en-US" sz="1600" dirty="0"/>
              <a:t>32766:  from all lookup main</a:t>
            </a:r>
          </a:p>
          <a:p>
            <a:r>
              <a:rPr lang="en-US" sz="1600" dirty="0"/>
              <a:t>32767:  from all lookup default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fe-10:~ # </a:t>
            </a:r>
            <a:r>
              <a:rPr lang="en-US" sz="1600" dirty="0" err="1"/>
              <a:t>ip</a:t>
            </a:r>
            <a:r>
              <a:rPr lang="en-US" sz="1600" dirty="0"/>
              <a:t> </a:t>
            </a:r>
            <a:r>
              <a:rPr lang="en-US" sz="1600" dirty="0" err="1"/>
              <a:t>netns</a:t>
            </a:r>
            <a:r>
              <a:rPr lang="en-US" sz="1600" dirty="0"/>
              <a:t> exec alb_1_fee_alb1_0 </a:t>
            </a:r>
            <a:r>
              <a:rPr lang="en-US" sz="1600" dirty="0" err="1"/>
              <a:t>ip</a:t>
            </a:r>
            <a:r>
              <a:rPr lang="en-US" sz="1600" dirty="0"/>
              <a:t> route show table </a:t>
            </a:r>
            <a:r>
              <a:rPr lang="en-US" sz="1600" b="1" dirty="0"/>
              <a:t>1024</a:t>
            </a:r>
          </a:p>
          <a:p>
            <a:pPr lvl="1"/>
            <a:r>
              <a:rPr lang="en-US" sz="1600" dirty="0"/>
              <a:t>default dev z_tun_1005  scope link</a:t>
            </a:r>
          </a:p>
        </p:txBody>
      </p:sp>
    </p:spTree>
    <p:extLst>
      <p:ext uri="{BB962C8B-B14F-4D97-AF65-F5344CB8AC3E}">
        <p14:creationId xmlns:p14="http://schemas.microsoft.com/office/powerpoint/2010/main" val="371054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00B8-43B7-4F65-8E5D-78686DD09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435" y="115266"/>
            <a:ext cx="10515600" cy="1325563"/>
          </a:xfrm>
        </p:spPr>
        <p:txBody>
          <a:bodyPr/>
          <a:lstStyle/>
          <a:p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BFD/ERS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CE14C9-FF0F-421A-93AB-AC594AEE56A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35" y="2153283"/>
            <a:ext cx="4953652" cy="329173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3763016-F9EC-4BE4-B32C-92DF6201A62C}"/>
              </a:ext>
            </a:extLst>
          </p:cNvPr>
          <p:cNvSpPr/>
          <p:nvPr/>
        </p:nvSpPr>
        <p:spPr>
          <a:xfrm>
            <a:off x="1623708" y="6353273"/>
            <a:ext cx="4257379" cy="307777"/>
          </a:xfrm>
          <a:prstGeom prst="rect">
            <a:avLst/>
          </a:prstGeom>
          <a:ln>
            <a:solidFill>
              <a:schemeClr val="accent6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1"/>
            <a:r>
              <a:rPr lang="en-US" sz="1400" dirty="0">
                <a:latin typeface="&amp;quot"/>
              </a:rPr>
              <a:t>Xiaobing.Liang@ericsson.com;  jim.ji@ericsson.com</a:t>
            </a:r>
            <a:endParaRPr lang="en-US" sz="1400" i="0" u="none" strike="noStrike" dirty="0">
              <a:effectLst/>
              <a:latin typeface="&amp;quo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3B03CC-844D-4F5D-B51C-BD217AD448CA}"/>
              </a:ext>
            </a:extLst>
          </p:cNvPr>
          <p:cNvSpPr txBox="1"/>
          <p:nvPr/>
        </p:nvSpPr>
        <p:spPr>
          <a:xfrm>
            <a:off x="838200" y="1412982"/>
            <a:ext cx="10085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ERS can offer ECMP, </a:t>
            </a:r>
            <a:r>
              <a:rPr lang="en-US" dirty="0">
                <a:hlinkClick r:id="rId4"/>
              </a:rPr>
              <a:t>BFD</a:t>
            </a:r>
            <a:r>
              <a:rPr lang="en-US" dirty="0"/>
              <a:t>, OSPF, BGP and so on functions. SBG introduces ERS for BFD and OSPF purpose.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760E10-3EEB-40F8-921D-90E28B82AF3F}"/>
              </a:ext>
            </a:extLst>
          </p:cNvPr>
          <p:cNvSpPr/>
          <p:nvPr/>
        </p:nvSpPr>
        <p:spPr>
          <a:xfrm>
            <a:off x="6816672" y="1918243"/>
            <a:ext cx="4422829" cy="3539430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b="1" dirty="0"/>
              <a:t>bash-4.3# </a:t>
            </a:r>
            <a:r>
              <a:rPr lang="en-US" sz="1400" b="1" dirty="0" err="1"/>
              <a:t>imish</a:t>
            </a:r>
            <a:endParaRPr lang="en-US" sz="1400" b="1" dirty="0"/>
          </a:p>
          <a:p>
            <a:endParaRPr lang="en-US" sz="1400" dirty="0"/>
          </a:p>
          <a:p>
            <a:r>
              <a:rPr lang="en-US" sz="1400" dirty="0" err="1"/>
              <a:t>ZebOS</a:t>
            </a:r>
            <a:r>
              <a:rPr lang="en-US" sz="1400" dirty="0"/>
              <a:t> version 7.9.0 </a:t>
            </a:r>
            <a:r>
              <a:rPr lang="en-US" sz="1400" dirty="0" err="1"/>
              <a:t>IPIRouter</a:t>
            </a:r>
            <a:r>
              <a:rPr lang="en-US" sz="1400" dirty="0"/>
              <a:t> 04/03/17 10:42:36</a:t>
            </a:r>
          </a:p>
          <a:p>
            <a:r>
              <a:rPr lang="en-US" sz="1400" dirty="0"/>
              <a:t>ers-router-65656b9c6-jmh87&gt;enable</a:t>
            </a:r>
          </a:p>
          <a:p>
            <a:r>
              <a:rPr lang="en-US" sz="1400" dirty="0"/>
              <a:t>ers-router-65656b9c6-jmh87#show running-config</a:t>
            </a:r>
          </a:p>
          <a:p>
            <a:endParaRPr lang="en-US" sz="1400" dirty="0"/>
          </a:p>
          <a:p>
            <a:r>
              <a:rPr lang="en-US" sz="1400" dirty="0"/>
              <a:t>interface eth0.2000</a:t>
            </a:r>
          </a:p>
          <a:p>
            <a:r>
              <a:rPr lang="en-US" sz="1400" dirty="0"/>
              <a:t> </a:t>
            </a:r>
            <a:r>
              <a:rPr lang="en-US" sz="1400" dirty="0" err="1"/>
              <a:t>ip</a:t>
            </a:r>
            <a:r>
              <a:rPr lang="en-US" sz="1400" dirty="0"/>
              <a:t> address 10.10.230.1/28</a:t>
            </a:r>
          </a:p>
          <a:p>
            <a:r>
              <a:rPr lang="en-US" sz="1400" dirty="0"/>
              <a:t> ipv6 address fe80::1120/64</a:t>
            </a:r>
          </a:p>
          <a:p>
            <a:r>
              <a:rPr lang="en-US" sz="1400" dirty="0"/>
              <a:t> ipv6 address 3001:10:230::1/64</a:t>
            </a:r>
          </a:p>
          <a:p>
            <a:r>
              <a:rPr lang="en-US" sz="1400" dirty="0"/>
              <a:t> no shutdown</a:t>
            </a:r>
          </a:p>
          <a:p>
            <a:r>
              <a:rPr lang="en-US" sz="1400" dirty="0"/>
              <a:t> bandwidth 10g</a:t>
            </a:r>
          </a:p>
          <a:p>
            <a:r>
              <a:rPr lang="en-US" sz="1400" b="1" dirty="0"/>
              <a:t> </a:t>
            </a:r>
            <a:r>
              <a:rPr lang="en-US" sz="1400" b="1" dirty="0" err="1"/>
              <a:t>ip</a:t>
            </a:r>
            <a:r>
              <a:rPr lang="en-US" sz="1400" b="1" dirty="0"/>
              <a:t> static bfd</a:t>
            </a:r>
          </a:p>
          <a:p>
            <a:r>
              <a:rPr lang="en-US" sz="1400" b="1" dirty="0"/>
              <a:t> ipv6 static bfd</a:t>
            </a:r>
          </a:p>
          <a:p>
            <a:r>
              <a:rPr lang="en-US" sz="1400" dirty="0"/>
              <a:t> bfd interval 400 </a:t>
            </a:r>
            <a:r>
              <a:rPr lang="en-US" sz="1400" dirty="0" err="1"/>
              <a:t>minrx</a:t>
            </a:r>
            <a:r>
              <a:rPr lang="en-US" sz="1400" dirty="0"/>
              <a:t> 400 multiplier 4</a:t>
            </a:r>
          </a:p>
          <a:p>
            <a:r>
              <a:rPr lang="en-US" sz="1400" dirty="0"/>
              <a:t>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A19F97-DD85-4A4C-AB3E-C771A6C697FA}"/>
              </a:ext>
            </a:extLst>
          </p:cNvPr>
          <p:cNvSpPr/>
          <p:nvPr/>
        </p:nvSpPr>
        <p:spPr>
          <a:xfrm>
            <a:off x="6556443" y="5454746"/>
            <a:ext cx="5087566" cy="1169551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/>
              <a:t>ers-router-65656b9c6-jmh87#configure terminal</a:t>
            </a:r>
          </a:p>
          <a:p>
            <a:r>
              <a:rPr lang="en-US" sz="1400" dirty="0"/>
              <a:t>Enter configuration commands, one per line.  End with CNTL/Z.</a:t>
            </a:r>
          </a:p>
          <a:p>
            <a:r>
              <a:rPr lang="en-US" sz="1400" dirty="0"/>
              <a:t>ers-router-65656b9c6-jmh87(config)#interface eth0.2001</a:t>
            </a:r>
          </a:p>
          <a:p>
            <a:r>
              <a:rPr lang="en-US" sz="1400" dirty="0"/>
              <a:t>ers-router-65656b9c6-jmh87(config-if)#</a:t>
            </a:r>
            <a:r>
              <a:rPr lang="en-US" sz="1400" dirty="0" err="1"/>
              <a:t>ip</a:t>
            </a:r>
            <a:r>
              <a:rPr lang="en-US" sz="1400" dirty="0"/>
              <a:t> static bfd disable</a:t>
            </a:r>
          </a:p>
          <a:p>
            <a:r>
              <a:rPr lang="en-US" sz="1400" dirty="0"/>
              <a:t>ers-router-65656b9c6-jmh87(config-if)#</a:t>
            </a:r>
            <a:r>
              <a:rPr lang="en-US" sz="1400" dirty="0" err="1"/>
              <a:t>ip</a:t>
            </a:r>
            <a:r>
              <a:rPr lang="en-US" sz="1400" dirty="0"/>
              <a:t> static bfd disable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6D942799-8808-4A86-ABF7-4F41688606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7435" y="5689029"/>
            <a:ext cx="3498650" cy="2539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hlinkClick r:id="rId5"/>
              </a:rPr>
              <a:t>6</a:t>
            </a:r>
            <a:r>
              <a:rPr kumimoji="0" lang="en-US" altLang="en-US" sz="1050" b="1" i="0" u="none" strike="noStrike" cap="none" normalizeH="0" baseline="0" dirty="0" bmk="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hlinkClick r:id="rId5"/>
              </a:rPr>
              <a:t>.8.5</a:t>
            </a:r>
            <a:r>
              <a:rPr kumimoji="0" lang="en-US" altLang="en-US" sz="105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. Detecting Failures with the Echo Function</a:t>
            </a:r>
          </a:p>
        </p:txBody>
      </p:sp>
    </p:spTree>
    <p:extLst>
      <p:ext uri="{BB962C8B-B14F-4D97-AF65-F5344CB8AC3E}">
        <p14:creationId xmlns:p14="http://schemas.microsoft.com/office/powerpoint/2010/main" val="3644878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00B8-43B7-4F65-8E5D-78686DD09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435" y="115266"/>
            <a:ext cx="10515600" cy="1325563"/>
          </a:xfrm>
        </p:spPr>
        <p:txBody>
          <a:bodyPr/>
          <a:lstStyle/>
          <a:p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H248</a:t>
            </a:r>
          </a:p>
        </p:txBody>
      </p:sp>
      <p:graphicFrame>
        <p:nvGraphicFramePr>
          <p:cNvPr id="11" name="Object 10">
            <a:hlinkClick r:id="" action="ppaction://ole?verb=0"/>
            <a:extLst>
              <a:ext uri="{FF2B5EF4-FFF2-40B4-BE49-F238E27FC236}">
                <a16:creationId xmlns:a16="http://schemas.microsoft.com/office/drawing/2014/main" id="{B5E8787E-6E19-48F1-8461-B7B78CD5B3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4038603"/>
              </p:ext>
            </p:extLst>
          </p:nvPr>
        </p:nvGraphicFramePr>
        <p:xfrm>
          <a:off x="2221182" y="2674317"/>
          <a:ext cx="3155888" cy="27340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Presentation" showAsIcon="1" r:id="rId4" imgW="914400" imgH="792360" progId="PowerPoint.Show.12">
                  <p:embed/>
                </p:oleObj>
              </mc:Choice>
              <mc:Fallback>
                <p:oleObj name="Presentation" showAsIcon="1" r:id="rId4" imgW="914400" imgH="792360" progId="PowerPoint.Show.12">
                  <p:embed/>
                  <p:pic>
                    <p:nvPicPr>
                      <p:cNvPr id="11" name="Object 10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B5E8787E-6E19-48F1-8461-B7B78CD5B35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21182" y="2674317"/>
                        <a:ext cx="3155888" cy="27340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0224092-BE3D-482B-A16F-FDBA48A2DF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6812137"/>
              </p:ext>
            </p:extLst>
          </p:nvPr>
        </p:nvGraphicFramePr>
        <p:xfrm>
          <a:off x="7417903" y="2704134"/>
          <a:ext cx="3028027" cy="2623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Packager Shell Object" showAsIcon="1" r:id="rId6" imgW="914400" imgH="792360" progId="Package">
                  <p:embed/>
                </p:oleObj>
              </mc:Choice>
              <mc:Fallback>
                <p:oleObj name="Packager Shell Object" showAsIcon="1" r:id="rId6" imgW="914400" imgH="792360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0224092-BE3D-482B-A16F-FDBA48A2DF6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417903" y="2704134"/>
                        <a:ext cx="3028027" cy="26232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6809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4F6D8AC-8452-401D-A28B-16C112AE5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496"/>
            <a:ext cx="10515600" cy="1325563"/>
          </a:xfrm>
        </p:spPr>
        <p:txBody>
          <a:bodyPr/>
          <a:lstStyle/>
          <a:p>
            <a:r>
              <a:rPr lang="en-US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7EC333-7234-44EE-8D40-ED4CE8BF41CE}"/>
              </a:ext>
            </a:extLst>
          </p:cNvPr>
          <p:cNvSpPr txBox="1"/>
          <p:nvPr/>
        </p:nvSpPr>
        <p:spPr>
          <a:xfrm>
            <a:off x="838200" y="1749469"/>
            <a:ext cx="6167779" cy="39130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TCP/IP Layers</a:t>
            </a:r>
          </a:p>
          <a:p>
            <a:pPr marL="285750" indent="-28575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What is Linux namespace</a:t>
            </a:r>
          </a:p>
          <a:p>
            <a:pPr marL="285750" indent="-28575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Different type of Linux interfaces used by SBG</a:t>
            </a:r>
          </a:p>
          <a:p>
            <a:pPr marL="285750" indent="-28575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How does iptables work</a:t>
            </a:r>
          </a:p>
          <a:p>
            <a:pPr marL="285750" indent="-28575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Basic IP route</a:t>
            </a:r>
          </a:p>
          <a:p>
            <a:pPr marL="285750" indent="-28575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BFD and ERS basics.</a:t>
            </a:r>
          </a:p>
          <a:p>
            <a:pPr marL="285750" indent="-285750" algn="di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H248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C92E4B-10F7-48E0-ADA3-6B94B76A6A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706140" y="6366240"/>
            <a:ext cx="372129" cy="375082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524303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F53EA1A-5C3E-4D7D-A31D-696F688241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4" b="532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330B6FC-3B55-4AA5-B748-BF4304144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8222" y="528481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stA="45000" dist="88900" dir="5400000" sy="-100000" algn="bl" rotWithShape="0"/>
                </a:effectLst>
              </a:rPr>
              <a:t>Linux Kernel Network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36C0EC7-8088-4AFE-B191-D0A944EA9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2347" y="6331267"/>
            <a:ext cx="6672464" cy="526733"/>
          </a:xfrm>
          <a:ln>
            <a:solidFill>
              <a:schemeClr val="bg2">
                <a:lumMod val="2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600" dirty="0"/>
              <a:t> </a:t>
            </a:r>
            <a:r>
              <a:rPr lang="en-US" altLang="zh-CN" sz="1800" dirty="0">
                <a:solidFill>
                  <a:schemeClr val="tx1">
                    <a:lumMod val="65000"/>
                  </a:schemeClr>
                </a:solidFill>
                <a:latin typeface="+mj-lt"/>
              </a:rPr>
              <a:t>Only share what I know ; Only share common network handler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647FD5-1764-4BCB-BDBC-3FC72EB0E5B9}"/>
              </a:ext>
            </a:extLst>
          </p:cNvPr>
          <p:cNvSpPr/>
          <p:nvPr/>
        </p:nvSpPr>
        <p:spPr>
          <a:xfrm>
            <a:off x="9965724" y="5445255"/>
            <a:ext cx="1404552" cy="4607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>
              <a:lnSpc>
                <a:spcPct val="150000"/>
              </a:lnSpc>
              <a:spcAft>
                <a:spcPts val="600"/>
              </a:spcAft>
            </a:pPr>
            <a:r>
              <a:rPr lang="en-US" altLang="zh-CN" u="sng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Jinqing  Yan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45BA36-E85F-46BB-A145-945D80257885}"/>
              </a:ext>
            </a:extLst>
          </p:cNvPr>
          <p:cNvGrpSpPr>
            <a:grpSpLocks noChangeAspect="1"/>
          </p:cNvGrpSpPr>
          <p:nvPr/>
        </p:nvGrpSpPr>
        <p:grpSpPr>
          <a:xfrm>
            <a:off x="12191980" y="1156579"/>
            <a:ext cx="457200" cy="367616"/>
            <a:chOff x="10615864" y="1072356"/>
            <a:chExt cx="822960" cy="66170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827E5CB9-D460-4753-97DB-382DFC0D18B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0615864" y="1072356"/>
              <a:ext cx="822960" cy="661708"/>
              <a:chOff x="5490411" y="-926432"/>
              <a:chExt cx="1379621" cy="1102846"/>
            </a:xfrm>
            <a:solidFill>
              <a:schemeClr val="tx2">
                <a:lumMod val="90000"/>
              </a:schemeClr>
            </a:solidFill>
          </p:grpSpPr>
          <p:sp>
            <p:nvSpPr>
              <p:cNvPr id="9" name="Trapezoid 8">
                <a:extLst>
                  <a:ext uri="{FF2B5EF4-FFF2-40B4-BE49-F238E27FC236}">
                    <a16:creationId xmlns:a16="http://schemas.microsoft.com/office/drawing/2014/main" id="{778ADD75-91CB-4307-8027-6E3C098C6A40}"/>
                  </a:ext>
                </a:extLst>
              </p:cNvPr>
              <p:cNvSpPr/>
              <p:nvPr/>
            </p:nvSpPr>
            <p:spPr>
              <a:xfrm rot="10800000">
                <a:off x="5490411" y="-176415"/>
                <a:ext cx="1379621" cy="352829"/>
              </a:xfrm>
              <a:prstGeom prst="trapezoid">
                <a:avLst>
                  <a:gd name="adj" fmla="val 82970"/>
                </a:avLst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295F581C-8ECB-4B05-85D7-7C7A92E89C32}"/>
                  </a:ext>
                </a:extLst>
              </p:cNvPr>
              <p:cNvCxnSpPr>
                <a:cxnSpLocks/>
                <a:endCxn id="9" idx="2"/>
              </p:cNvCxnSpPr>
              <p:nvPr/>
            </p:nvCxnSpPr>
            <p:spPr>
              <a:xfrm>
                <a:off x="6180221" y="-926432"/>
                <a:ext cx="0" cy="750017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Isosceles Triangle 17">
                <a:extLst>
                  <a:ext uri="{FF2B5EF4-FFF2-40B4-BE49-F238E27FC236}">
                    <a16:creationId xmlns:a16="http://schemas.microsoft.com/office/drawing/2014/main" id="{043B1C4A-030C-425F-8452-6E5C908BC55F}"/>
                  </a:ext>
                </a:extLst>
              </p:cNvPr>
              <p:cNvSpPr/>
              <p:nvPr/>
            </p:nvSpPr>
            <p:spPr>
              <a:xfrm rot="5400000">
                <a:off x="6246442" y="-859707"/>
                <a:ext cx="352831" cy="485272"/>
              </a:xfrm>
              <a:prstGeom prst="triangl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1BAE8A8-F374-46F2-BB48-087B3E8A3BE9}"/>
                </a:ext>
              </a:extLst>
            </p:cNvPr>
            <p:cNvCxnSpPr>
              <a:stCxn id="9" idx="3"/>
              <a:endCxn id="9" idx="1"/>
            </p:cNvCxnSpPr>
            <p:nvPr/>
          </p:nvCxnSpPr>
          <p:spPr>
            <a:xfrm>
              <a:off x="10703687" y="1628215"/>
              <a:ext cx="647314" cy="0"/>
            </a:xfrm>
            <a:prstGeom prst="line">
              <a:avLst/>
            </a:prstGeom>
            <a:ln>
              <a:solidFill>
                <a:schemeClr val="bg1">
                  <a:lumMod val="95000"/>
                  <a:lumOff val="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33378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14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22222E-6 L -0.60625 -0.00602 " pathEditMode="fixed" rAng="0" ptsTypes="AA">
                                      <p:cBhvr>
                                        <p:cTn id="6" dur="9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065" y="-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29262-5640-4241-8384-0C2209B42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53FFB-F5E4-4EC1-9FBC-07B612D2D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5425"/>
            <a:ext cx="10515600" cy="4681538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00B050"/>
                </a:solidFill>
              </a:rPr>
              <a:t>General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Driver Basics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Network Namespace</a:t>
            </a:r>
          </a:p>
          <a:p>
            <a:r>
              <a:rPr lang="en-US" altLang="zh-CN" dirty="0" err="1"/>
              <a:t>Netfilter</a:t>
            </a:r>
            <a:endParaRPr lang="en-US" altLang="zh-CN" dirty="0"/>
          </a:p>
          <a:p>
            <a:r>
              <a:rPr lang="en-US" altLang="zh-CN" dirty="0">
                <a:solidFill>
                  <a:srgbClr val="00B050"/>
                </a:solidFill>
              </a:rPr>
              <a:t>CT for SCTP</a:t>
            </a:r>
          </a:p>
          <a:p>
            <a:r>
              <a:rPr lang="en-US" altLang="zh-CN" dirty="0"/>
              <a:t>Some Kernel Issues</a:t>
            </a:r>
          </a:p>
          <a:p>
            <a:r>
              <a:rPr lang="en-US" altLang="zh-CN" dirty="0">
                <a:solidFill>
                  <a:srgbClr val="00B050"/>
                </a:solidFill>
              </a:rPr>
              <a:t>Build and Patch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BF6697-F160-4929-BD31-6986BB1FE5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706140" y="6366240"/>
            <a:ext cx="372129" cy="375082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46083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60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150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352209-4281-48E5-BB2A-A5DBD84A88C2}"/>
              </a:ext>
            </a:extLst>
          </p:cNvPr>
          <p:cNvSpPr/>
          <p:nvPr/>
        </p:nvSpPr>
        <p:spPr>
          <a:xfrm>
            <a:off x="717884" y="1491918"/>
            <a:ext cx="10756231" cy="4524315"/>
          </a:xfrm>
          <a:prstGeom prst="rect">
            <a:avLst/>
          </a:prstGeom>
          <a:ln w="34925" cap="rnd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effectLst>
                  <a:outerShdw blurRad="50800" dist="50800" dir="5400000" sx="1000" sy="1000" algn="ctr" rotWithShape="0">
                    <a:schemeClr val="bg2">
                      <a:lumMod val="90000"/>
                      <a:alpha val="46000"/>
                    </a:scheme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</a:rPr>
              <a:t>Network Basics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Linux Kernel Network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Generic </a:t>
            </a:r>
            <a:r>
              <a:rPr 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Load Balancer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LWLB Load Balancer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ZLB Load Balancer for Cloud Native,  </a:t>
            </a:r>
            <a:r>
              <a:rPr lang="en-US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LBaaS</a:t>
            </a: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E227F1-D38E-4C08-B7B1-6A0A2A697792}"/>
              </a:ext>
            </a:extLst>
          </p:cNvPr>
          <p:cNvSpPr txBox="1"/>
          <p:nvPr/>
        </p:nvSpPr>
        <p:spPr>
          <a:xfrm>
            <a:off x="974558" y="288757"/>
            <a:ext cx="19176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Agenda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AF3A3-A088-4FF9-B40A-04B8D5BC6B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881795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"/>
                <a:lumOff val="96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29262-5640-4241-8384-0C2209B42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General</a:t>
            </a:r>
            <a:r>
              <a:rPr lang="en-US" dirty="0"/>
              <a:t>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52EBB7-921E-4A97-BDD0-CBE412E34789}"/>
              </a:ext>
            </a:extLst>
          </p:cNvPr>
          <p:cNvSpPr/>
          <p:nvPr/>
        </p:nvSpPr>
        <p:spPr>
          <a:xfrm>
            <a:off x="4956020" y="4917361"/>
            <a:ext cx="2081462" cy="52938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2A6696-6F8D-4644-B3FB-64D154DC9CBC}"/>
              </a:ext>
            </a:extLst>
          </p:cNvPr>
          <p:cNvSpPr/>
          <p:nvPr/>
        </p:nvSpPr>
        <p:spPr>
          <a:xfrm>
            <a:off x="4956019" y="4265830"/>
            <a:ext cx="2081461" cy="529389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6262669-9058-451E-838D-2F1C90F82AAF}"/>
              </a:ext>
            </a:extLst>
          </p:cNvPr>
          <p:cNvSpPr/>
          <p:nvPr/>
        </p:nvSpPr>
        <p:spPr>
          <a:xfrm>
            <a:off x="4956019" y="3614299"/>
            <a:ext cx="2081461" cy="529389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Upper Interfaces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8B3733-3B86-4914-BA50-4D6B407BF8AD}"/>
              </a:ext>
            </a:extLst>
          </p:cNvPr>
          <p:cNvSpPr txBox="1"/>
          <p:nvPr/>
        </p:nvSpPr>
        <p:spPr>
          <a:xfrm>
            <a:off x="5180608" y="2137402"/>
            <a:ext cx="184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ECCC481-ACC4-4178-BF08-6085811170F8}"/>
              </a:ext>
            </a:extLst>
          </p:cNvPr>
          <p:cNvSpPr/>
          <p:nvPr/>
        </p:nvSpPr>
        <p:spPr>
          <a:xfrm>
            <a:off x="4956019" y="2957895"/>
            <a:ext cx="1082841" cy="529389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Netfilter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424245C-DCD5-4D05-990F-A36BA4F4B3A0}"/>
              </a:ext>
            </a:extLst>
          </p:cNvPr>
          <p:cNvSpPr/>
          <p:nvPr/>
        </p:nvSpPr>
        <p:spPr>
          <a:xfrm>
            <a:off x="4956019" y="2301491"/>
            <a:ext cx="2081461" cy="529389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TCP/IP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F9A24E5-79A7-4785-A5C7-3BAE1A20BD35}"/>
              </a:ext>
            </a:extLst>
          </p:cNvPr>
          <p:cNvSpPr/>
          <p:nvPr/>
        </p:nvSpPr>
        <p:spPr>
          <a:xfrm>
            <a:off x="4956019" y="1647524"/>
            <a:ext cx="2081461" cy="5293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Sock</a:t>
            </a: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6564BF6-4045-46AB-8960-D5174FFA32CD}"/>
              </a:ext>
            </a:extLst>
          </p:cNvPr>
          <p:cNvSpPr/>
          <p:nvPr/>
        </p:nvSpPr>
        <p:spPr>
          <a:xfrm>
            <a:off x="7378620" y="1672099"/>
            <a:ext cx="192264" cy="3123120"/>
          </a:xfrm>
          <a:prstGeom prst="upDownArrow">
            <a:avLst/>
          </a:prstGeom>
          <a:gradFill flip="none" rotWithShape="1">
            <a:gsLst>
              <a:gs pos="2000">
                <a:schemeClr val="accent3">
                  <a:lumMod val="54000"/>
                  <a:lumOff val="46000"/>
                </a:schemeClr>
              </a:gs>
              <a:gs pos="26000">
                <a:schemeClr val="accent3">
                  <a:lumMod val="89000"/>
                </a:schemeClr>
              </a:gs>
              <a:gs pos="67000">
                <a:schemeClr val="accent3">
                  <a:lumMod val="75000"/>
                  <a:alpha val="2000"/>
                </a:schemeClr>
              </a:gs>
              <a:gs pos="86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37472DA-F461-42A8-9581-B90DE3B6049E}"/>
              </a:ext>
            </a:extLst>
          </p:cNvPr>
          <p:cNvSpPr txBox="1"/>
          <p:nvPr/>
        </p:nvSpPr>
        <p:spPr>
          <a:xfrm>
            <a:off x="7567358" y="3244967"/>
            <a:ext cx="535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SKB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466CA66-9061-4BD2-BB43-82A8B57C88B7}"/>
              </a:ext>
            </a:extLst>
          </p:cNvPr>
          <p:cNvSpPr/>
          <p:nvPr/>
        </p:nvSpPr>
        <p:spPr>
          <a:xfrm>
            <a:off x="6170963" y="2937129"/>
            <a:ext cx="866517" cy="529389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eBPF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08D8ACD-EEFE-4957-8526-24F77D936BAF}"/>
              </a:ext>
            </a:extLst>
          </p:cNvPr>
          <p:cNvSpPr/>
          <p:nvPr/>
        </p:nvSpPr>
        <p:spPr>
          <a:xfrm>
            <a:off x="4631166" y="1388594"/>
            <a:ext cx="2634916" cy="3406625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744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"/>
                <a:lumOff val="96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29262-5640-4241-8384-0C2209B42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Driver Basics</a:t>
            </a:r>
            <a:r>
              <a:rPr lang="en-US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070A12-DFD0-4DF4-BABD-7D5C606A88FC}"/>
              </a:ext>
            </a:extLst>
          </p:cNvPr>
          <p:cNvSpPr/>
          <p:nvPr/>
        </p:nvSpPr>
        <p:spPr>
          <a:xfrm>
            <a:off x="838200" y="1891243"/>
            <a:ext cx="4233220" cy="341632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A modern NIC device is always appended to the PCI device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 Kernel describes a  NIC with struct </a:t>
            </a:r>
            <a:r>
              <a:rPr lang="en-US" dirty="0" err="1">
                <a:latin typeface="Calibri" panose="020F0502020204030204" pitchFamily="34" charset="0"/>
              </a:rPr>
              <a:t>pci_dev</a:t>
            </a:r>
            <a:r>
              <a:rPr lang="en-US" dirty="0">
                <a:latin typeface="Calibri" panose="020F0502020204030204" pitchFamily="34" charset="0"/>
              </a:rPr>
              <a:t>  and struct </a:t>
            </a:r>
            <a:r>
              <a:rPr lang="en-US" dirty="0" err="1">
                <a:latin typeface="Calibri" panose="020F0502020204030204" pitchFamily="34" charset="0"/>
              </a:rPr>
              <a:t>net_device</a:t>
            </a:r>
            <a:r>
              <a:rPr lang="en-US" dirty="0">
                <a:latin typeface="Calibri" panose="020F0502020204030204" pitchFamily="34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Kernel uses </a:t>
            </a:r>
            <a:r>
              <a:rPr lang="en-US" dirty="0" err="1">
                <a:latin typeface="Calibri" panose="020F0502020204030204" pitchFamily="34" charset="0"/>
              </a:rPr>
              <a:t>pci_driver</a:t>
            </a:r>
            <a:r>
              <a:rPr lang="en-US" dirty="0">
                <a:latin typeface="Calibri" panose="020F0502020204030204" pitchFamily="34" charset="0"/>
              </a:rPr>
              <a:t> and </a:t>
            </a:r>
            <a:r>
              <a:rPr lang="en-US" dirty="0" err="1">
                <a:latin typeface="Calibri" panose="020F0502020204030204" pitchFamily="34" charset="0"/>
              </a:rPr>
              <a:t>net_device_ops</a:t>
            </a:r>
            <a:r>
              <a:rPr lang="en-US" dirty="0">
                <a:latin typeface="Calibri" panose="020F0502020204030204" pitchFamily="34" charset="0"/>
              </a:rPr>
              <a:t> to drive and operate a  net device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</a:rPr>
              <a:t>The driver may be based on Linux NAPI or none NAPI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649B44D-F7E8-421B-A0C3-17F2963DACC5}"/>
              </a:ext>
            </a:extLst>
          </p:cNvPr>
          <p:cNvSpPr/>
          <p:nvPr/>
        </p:nvSpPr>
        <p:spPr>
          <a:xfrm>
            <a:off x="6011779" y="1891243"/>
            <a:ext cx="4946874" cy="1077218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static struct </a:t>
            </a:r>
            <a:r>
              <a:rPr lang="en-US" sz="1600" dirty="0" err="1"/>
              <a:t>pci_driver</a:t>
            </a:r>
            <a:r>
              <a:rPr lang="en-US" sz="1600" dirty="0"/>
              <a:t> </a:t>
            </a:r>
            <a:r>
              <a:rPr lang="en-US" sz="1600" dirty="0" err="1"/>
              <a:t>ixgb_driver</a:t>
            </a:r>
            <a:r>
              <a:rPr lang="en-US" sz="1600" dirty="0"/>
              <a:t> = {</a:t>
            </a:r>
          </a:p>
          <a:p>
            <a:r>
              <a:rPr lang="en-US" sz="1600" dirty="0"/>
              <a:t>	.</a:t>
            </a:r>
            <a:r>
              <a:rPr lang="en-US" sz="1600" dirty="0" err="1"/>
              <a:t>id_table</a:t>
            </a:r>
            <a:r>
              <a:rPr lang="en-US" sz="1600" dirty="0"/>
              <a:t> = </a:t>
            </a:r>
            <a:r>
              <a:rPr lang="en-US" sz="1600" dirty="0" err="1"/>
              <a:t>ixgb_pci_tbl</a:t>
            </a:r>
            <a:r>
              <a:rPr lang="en-US" sz="1600" dirty="0"/>
              <a:t>,</a:t>
            </a:r>
          </a:p>
          <a:p>
            <a:r>
              <a:rPr lang="en-US" sz="1600" dirty="0"/>
              <a:t>	.</a:t>
            </a:r>
            <a:r>
              <a:rPr lang="en-US" sz="1600" b="1" dirty="0"/>
              <a:t>probe    = </a:t>
            </a:r>
            <a:r>
              <a:rPr lang="en-US" sz="1600" b="1" dirty="0" err="1"/>
              <a:t>ixgb_probe</a:t>
            </a:r>
            <a:r>
              <a:rPr lang="en-US" sz="1600" b="1" dirty="0"/>
              <a:t>,</a:t>
            </a:r>
          </a:p>
          <a:p>
            <a:r>
              <a:rPr lang="en-US" sz="1600" dirty="0"/>
              <a:t>};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486091-BDC6-4E1A-BD7D-772BFF35CDCF}"/>
              </a:ext>
            </a:extLst>
          </p:cNvPr>
          <p:cNvSpPr/>
          <p:nvPr/>
        </p:nvSpPr>
        <p:spPr>
          <a:xfrm>
            <a:off x="6011779" y="3984124"/>
            <a:ext cx="4946874" cy="1323439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600" dirty="0"/>
              <a:t>struct </a:t>
            </a:r>
            <a:r>
              <a:rPr lang="en-US" sz="1600" dirty="0" err="1"/>
              <a:t>net_device_ops</a:t>
            </a:r>
            <a:r>
              <a:rPr lang="en-US" sz="1600" dirty="0"/>
              <a:t> </a:t>
            </a:r>
            <a:r>
              <a:rPr lang="en-US" sz="1600" dirty="0" err="1"/>
              <a:t>ixgb_netdev_ops</a:t>
            </a:r>
            <a:r>
              <a:rPr lang="en-US" sz="1600" dirty="0"/>
              <a:t> = {</a:t>
            </a:r>
          </a:p>
          <a:p>
            <a:r>
              <a:rPr lang="en-US" sz="1600" dirty="0"/>
              <a:t>	</a:t>
            </a:r>
            <a:r>
              <a:rPr lang="en-US" sz="1600" b="1" dirty="0"/>
              <a:t>.</a:t>
            </a:r>
            <a:r>
              <a:rPr lang="en-US" sz="1600" b="1" dirty="0" err="1"/>
              <a:t>ndo_open</a:t>
            </a:r>
            <a:r>
              <a:rPr lang="en-US" sz="1600" b="1" dirty="0"/>
              <a:t> 	= </a:t>
            </a:r>
            <a:r>
              <a:rPr lang="en-US" sz="1600" b="1" dirty="0" err="1"/>
              <a:t>ixgb_open</a:t>
            </a:r>
            <a:r>
              <a:rPr lang="en-US" sz="1600" b="1" dirty="0"/>
              <a:t>,</a:t>
            </a:r>
          </a:p>
          <a:p>
            <a:r>
              <a:rPr lang="en-US" sz="1600" dirty="0"/>
              <a:t>	.</a:t>
            </a:r>
            <a:r>
              <a:rPr lang="en-US" sz="1600" dirty="0" err="1"/>
              <a:t>ndo_stop</a:t>
            </a:r>
            <a:r>
              <a:rPr lang="en-US" sz="1600" dirty="0"/>
              <a:t>		= </a:t>
            </a:r>
            <a:r>
              <a:rPr lang="en-US" sz="1600" dirty="0" err="1"/>
              <a:t>ixgb_close</a:t>
            </a:r>
            <a:r>
              <a:rPr lang="en-US" sz="1600" dirty="0"/>
              <a:t>,</a:t>
            </a:r>
          </a:p>
          <a:p>
            <a:r>
              <a:rPr lang="en-US" sz="1600" dirty="0"/>
              <a:t>	.</a:t>
            </a:r>
            <a:r>
              <a:rPr lang="en-US" sz="1600" b="1" dirty="0" err="1"/>
              <a:t>ndo_start_xmit</a:t>
            </a:r>
            <a:r>
              <a:rPr lang="en-US" sz="1600" b="1" dirty="0"/>
              <a:t>	= </a:t>
            </a:r>
            <a:r>
              <a:rPr lang="en-US" sz="1600" b="1" dirty="0" err="1"/>
              <a:t>ixgb_xmit_frame</a:t>
            </a:r>
            <a:r>
              <a:rPr lang="en-US" sz="1600" b="1" dirty="0"/>
              <a:t>,</a:t>
            </a:r>
          </a:p>
          <a:p>
            <a:r>
              <a:rPr lang="en-US" sz="1600" dirty="0"/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812851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"/>
                <a:lumOff val="96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E39238-B812-4339-AAF3-D5EC393840E8}"/>
              </a:ext>
            </a:extLst>
          </p:cNvPr>
          <p:cNvSpPr/>
          <p:nvPr/>
        </p:nvSpPr>
        <p:spPr>
          <a:xfrm>
            <a:off x="4658707" y="3429000"/>
            <a:ext cx="3669632" cy="30777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+mj-lt"/>
              </a:rPr>
              <a:t>open_softirq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(NET_TX_SOFTIRQ,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net_tx_action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)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30E733D-B4D9-4A9C-ADAC-93873DE4367F}"/>
              </a:ext>
            </a:extLst>
          </p:cNvPr>
          <p:cNvSpPr/>
          <p:nvPr/>
        </p:nvSpPr>
        <p:spPr>
          <a:xfrm>
            <a:off x="5512947" y="2204431"/>
            <a:ext cx="1949116" cy="469232"/>
          </a:xfrm>
          <a:prstGeom prst="ellipse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  <a:latin typeface="+mj-lt"/>
              </a:rPr>
              <a:t>net_dev_init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  module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BE64FC-AF60-434E-845E-AC439CD97F10}"/>
              </a:ext>
            </a:extLst>
          </p:cNvPr>
          <p:cNvCxnSpPr>
            <a:cxnSpLocks/>
            <a:stCxn id="5" idx="4"/>
            <a:endCxn id="4" idx="0"/>
          </p:cNvCxnSpPr>
          <p:nvPr/>
        </p:nvCxnSpPr>
        <p:spPr>
          <a:xfrm>
            <a:off x="6487505" y="2673663"/>
            <a:ext cx="6018" cy="7553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0FDBC653-2375-4B14-92F4-A252AF075947}"/>
              </a:ext>
            </a:extLst>
          </p:cNvPr>
          <p:cNvSpPr/>
          <p:nvPr/>
        </p:nvSpPr>
        <p:spPr>
          <a:xfrm>
            <a:off x="8967707" y="650800"/>
            <a:ext cx="2310735" cy="692067"/>
          </a:xfrm>
          <a:prstGeom prst="ellips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+mj-lt"/>
              </a:rPr>
              <a:t>Ifconfig </a:t>
            </a:r>
            <a:r>
              <a:rPr lang="en-US" sz="1400" dirty="0" err="1">
                <a:latin typeface="+mj-lt"/>
              </a:rPr>
              <a:t>ethx</a:t>
            </a:r>
            <a:r>
              <a:rPr lang="en-US" sz="1400" dirty="0">
                <a:latin typeface="+mj-lt"/>
              </a:rPr>
              <a:t> up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8F5CFFA-520F-4B9E-86CB-91E75A48EF52}"/>
              </a:ext>
            </a:extLst>
          </p:cNvPr>
          <p:cNvSpPr/>
          <p:nvPr/>
        </p:nvSpPr>
        <p:spPr>
          <a:xfrm>
            <a:off x="8947886" y="1930545"/>
            <a:ext cx="2119427" cy="47906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+mj-lt"/>
              </a:rPr>
              <a:t>.</a:t>
            </a:r>
            <a:r>
              <a:rPr lang="en-US" sz="1400" dirty="0" err="1">
                <a:latin typeface="+mj-lt"/>
              </a:rPr>
              <a:t>ndo_open</a:t>
            </a:r>
            <a:r>
              <a:rPr lang="en-US" sz="1400" dirty="0">
                <a:latin typeface="+mj-lt"/>
              </a:rPr>
              <a:t>/</a:t>
            </a:r>
            <a:r>
              <a:rPr lang="en-US" sz="1400" dirty="0" err="1">
                <a:latin typeface="+mj-lt"/>
              </a:rPr>
              <a:t>ixgb_open</a:t>
            </a:r>
            <a:endParaRPr lang="en-US" sz="1400" dirty="0">
              <a:latin typeface="+mj-lt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3105874-32DA-40C2-A2AC-0F4FFF5216CA}"/>
              </a:ext>
            </a:extLst>
          </p:cNvPr>
          <p:cNvSpPr/>
          <p:nvPr/>
        </p:nvSpPr>
        <p:spPr>
          <a:xfrm>
            <a:off x="9073981" y="2826636"/>
            <a:ext cx="1852863" cy="43313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+mj-lt"/>
              </a:rPr>
              <a:t>Rx/Tx DMA allocation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92E8AF4-0130-4216-A2B4-0D8353578C38}"/>
              </a:ext>
            </a:extLst>
          </p:cNvPr>
          <p:cNvSpPr/>
          <p:nvPr/>
        </p:nvSpPr>
        <p:spPr>
          <a:xfrm>
            <a:off x="9024017" y="3614464"/>
            <a:ext cx="1955135" cy="625642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+mj-lt"/>
              </a:rPr>
              <a:t>Register HW </a:t>
            </a:r>
            <a:r>
              <a:rPr lang="en-US" sz="1400" dirty="0" err="1">
                <a:latin typeface="+mj-lt"/>
              </a:rPr>
              <a:t>interruptor</a:t>
            </a:r>
            <a:r>
              <a:rPr lang="en-US" sz="1400" dirty="0">
                <a:latin typeface="+mj-lt"/>
              </a:rPr>
              <a:t> handler</a:t>
            </a:r>
          </a:p>
          <a:p>
            <a:pPr algn="ctr"/>
            <a:r>
              <a:rPr lang="en-US" sz="1400" b="1" dirty="0" err="1">
                <a:latin typeface="+mj-lt"/>
              </a:rPr>
              <a:t>ixgb_intr</a:t>
            </a:r>
            <a:endParaRPr lang="en-US" sz="1400" b="1" dirty="0">
              <a:latin typeface="+mj-lt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316EDA9-985C-440A-934B-B0C042D35DCC}"/>
              </a:ext>
            </a:extLst>
          </p:cNvPr>
          <p:cNvSpPr/>
          <p:nvPr/>
        </p:nvSpPr>
        <p:spPr>
          <a:xfrm>
            <a:off x="9048081" y="4685084"/>
            <a:ext cx="1933412" cy="759055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+mj-lt"/>
              </a:rPr>
              <a:t>napi</a:t>
            </a:r>
            <a:r>
              <a:rPr lang="en-US" sz="1400" dirty="0">
                <a:latin typeface="+mj-lt"/>
              </a:rPr>
              <a:t> enable;</a:t>
            </a:r>
          </a:p>
          <a:p>
            <a:pPr algn="ctr"/>
            <a:r>
              <a:rPr lang="en-US" sz="1400" dirty="0" err="1">
                <a:latin typeface="+mj-lt"/>
              </a:rPr>
              <a:t>irq</a:t>
            </a:r>
            <a:r>
              <a:rPr lang="en-US" sz="1400" dirty="0">
                <a:latin typeface="+mj-lt"/>
              </a:rPr>
              <a:t> enable</a:t>
            </a:r>
          </a:p>
          <a:p>
            <a:pPr algn="ctr"/>
            <a:r>
              <a:rPr lang="en-US" sz="1400" dirty="0" err="1">
                <a:latin typeface="+mj-lt"/>
              </a:rPr>
              <a:t>netif_wake_queue</a:t>
            </a:r>
            <a:endParaRPr lang="en-US" sz="1400" dirty="0">
              <a:latin typeface="+mj-lt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9A3A09F-19D3-438F-8725-C79955D409B2}"/>
              </a:ext>
            </a:extLst>
          </p:cNvPr>
          <p:cNvCxnSpPr>
            <a:cxnSpLocks/>
            <a:stCxn id="42" idx="2"/>
            <a:endCxn id="43" idx="0"/>
          </p:cNvCxnSpPr>
          <p:nvPr/>
        </p:nvCxnSpPr>
        <p:spPr>
          <a:xfrm flipH="1">
            <a:off x="10000413" y="2409613"/>
            <a:ext cx="7187" cy="4170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96126902-FA06-447D-83A7-AB78AF5EEA02}"/>
              </a:ext>
            </a:extLst>
          </p:cNvPr>
          <p:cNvCxnSpPr>
            <a:cxnSpLocks/>
            <a:stCxn id="43" idx="2"/>
            <a:endCxn id="44" idx="0"/>
          </p:cNvCxnSpPr>
          <p:nvPr/>
        </p:nvCxnSpPr>
        <p:spPr>
          <a:xfrm>
            <a:off x="10000413" y="3259773"/>
            <a:ext cx="1172" cy="354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76D7CFC-C408-4FAB-97D5-9F5BB329C13B}"/>
              </a:ext>
            </a:extLst>
          </p:cNvPr>
          <p:cNvCxnSpPr>
            <a:cxnSpLocks/>
            <a:stCxn id="44" idx="2"/>
            <a:endCxn id="45" idx="0"/>
          </p:cNvCxnSpPr>
          <p:nvPr/>
        </p:nvCxnSpPr>
        <p:spPr>
          <a:xfrm>
            <a:off x="10001585" y="4240106"/>
            <a:ext cx="13202" cy="444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Group 55">
            <a:extLst>
              <a:ext uri="{FF2B5EF4-FFF2-40B4-BE49-F238E27FC236}">
                <a16:creationId xmlns:a16="http://schemas.microsoft.com/office/drawing/2014/main" id="{00766CB1-617B-4555-8D4C-0E247B84F2BF}"/>
              </a:ext>
            </a:extLst>
          </p:cNvPr>
          <p:cNvGrpSpPr/>
          <p:nvPr/>
        </p:nvGrpSpPr>
        <p:grpSpPr>
          <a:xfrm>
            <a:off x="1608530" y="461091"/>
            <a:ext cx="2198438" cy="631700"/>
            <a:chOff x="5081337" y="1058988"/>
            <a:chExt cx="2198438" cy="631700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B0AB5A86-6859-4685-A9B6-993B8EE6033E}"/>
                </a:ext>
              </a:extLst>
            </p:cNvPr>
            <p:cNvSpPr/>
            <p:nvPr/>
          </p:nvSpPr>
          <p:spPr>
            <a:xfrm>
              <a:off x="5081337" y="1058988"/>
              <a:ext cx="2198438" cy="631700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FC62793-38DD-4917-A846-012EC952E23B}"/>
                </a:ext>
              </a:extLst>
            </p:cNvPr>
            <p:cNvSpPr/>
            <p:nvPr/>
          </p:nvSpPr>
          <p:spPr>
            <a:xfrm>
              <a:off x="5342021" y="1167063"/>
              <a:ext cx="1720516" cy="307777"/>
            </a:xfrm>
            <a:prstGeom prst="rect">
              <a:avLst/>
            </a:prstGeom>
            <a:solidFill>
              <a:schemeClr val="tx2"/>
            </a:solidFill>
          </p:spPr>
          <p:txBody>
            <a:bodyPr wrap="square">
              <a:spAutoFit/>
            </a:bodyPr>
            <a:lstStyle/>
            <a:p>
              <a:r>
                <a:rPr lang="en-US" sz="1400" dirty="0" err="1">
                  <a:solidFill>
                    <a:schemeClr val="bg1"/>
                  </a:solidFill>
                  <a:latin typeface="+mj-lt"/>
                </a:rPr>
                <a:t>ixgb_init_module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E973C51E-E83F-424D-8B14-0B1FCC1A8A2B}"/>
              </a:ext>
            </a:extLst>
          </p:cNvPr>
          <p:cNvSpPr/>
          <p:nvPr/>
        </p:nvSpPr>
        <p:spPr>
          <a:xfrm>
            <a:off x="1744551" y="1500799"/>
            <a:ext cx="1949116" cy="755337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latin typeface="+mj-lt"/>
              </a:rPr>
              <a:t>pci_register_driver</a:t>
            </a:r>
            <a:endParaRPr lang="en-US" sz="1400" dirty="0">
              <a:latin typeface="+mj-lt"/>
            </a:endParaRPr>
          </a:p>
          <a:p>
            <a:pPr algn="ctr"/>
            <a:r>
              <a:rPr lang="en-US" sz="1400" dirty="0" err="1">
                <a:latin typeface="+mj-lt"/>
              </a:rPr>
              <a:t>ixgb_driver</a:t>
            </a:r>
            <a:endParaRPr lang="en-US" sz="1400" dirty="0">
              <a:latin typeface="+mj-lt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625A893-EC94-4F4C-B892-9610119F82EF}"/>
              </a:ext>
            </a:extLst>
          </p:cNvPr>
          <p:cNvSpPr/>
          <p:nvPr/>
        </p:nvSpPr>
        <p:spPr>
          <a:xfrm>
            <a:off x="1797027" y="2579920"/>
            <a:ext cx="1852863" cy="433137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+mj-lt"/>
              </a:rPr>
              <a:t>probe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8BA13480-831C-4688-99C3-BA9FA5E98480}"/>
              </a:ext>
            </a:extLst>
          </p:cNvPr>
          <p:cNvSpPr/>
          <p:nvPr/>
        </p:nvSpPr>
        <p:spPr>
          <a:xfrm>
            <a:off x="1747063" y="3367748"/>
            <a:ext cx="1955135" cy="625642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+mj-lt"/>
              </a:rPr>
              <a:t>register </a:t>
            </a:r>
            <a:r>
              <a:rPr lang="en-US" sz="1400" dirty="0" err="1">
                <a:latin typeface="+mj-lt"/>
              </a:rPr>
              <a:t>ixgb_netdev_ops</a:t>
            </a:r>
            <a:endParaRPr lang="en-US" sz="1400" dirty="0">
              <a:latin typeface="+mj-lt"/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C5D0E4D4-05BE-4991-8BAC-F21414676431}"/>
              </a:ext>
            </a:extLst>
          </p:cNvPr>
          <p:cNvSpPr/>
          <p:nvPr/>
        </p:nvSpPr>
        <p:spPr>
          <a:xfrm>
            <a:off x="1771127" y="4305557"/>
            <a:ext cx="1933412" cy="75905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+mj-lt"/>
              </a:rPr>
              <a:t>Register poll </a:t>
            </a:r>
            <a:r>
              <a:rPr lang="en-US" sz="1400" dirty="0" err="1">
                <a:latin typeface="+mj-lt"/>
              </a:rPr>
              <a:t>ixgb_clean</a:t>
            </a:r>
            <a:endParaRPr lang="en-US" sz="1400" dirty="0">
              <a:latin typeface="+mj-lt"/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630FC167-3798-4DA7-A0B6-6F871BA8668C}"/>
              </a:ext>
            </a:extLst>
          </p:cNvPr>
          <p:cNvSpPr/>
          <p:nvPr/>
        </p:nvSpPr>
        <p:spPr>
          <a:xfrm>
            <a:off x="1756753" y="5401075"/>
            <a:ext cx="1933412" cy="755337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+mj-lt"/>
              </a:rPr>
              <a:t>add device to net device list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4932E8DB-19FA-4340-BD7E-C9047A3F1DB2}"/>
              </a:ext>
            </a:extLst>
          </p:cNvPr>
          <p:cNvCxnSpPr>
            <a:cxnSpLocks/>
            <a:stCxn id="57" idx="4"/>
            <a:endCxn id="59" idx="0"/>
          </p:cNvCxnSpPr>
          <p:nvPr/>
        </p:nvCxnSpPr>
        <p:spPr>
          <a:xfrm>
            <a:off x="2707749" y="1092791"/>
            <a:ext cx="11360" cy="408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0380EB15-336F-44BD-8167-125230DB2A6B}"/>
              </a:ext>
            </a:extLst>
          </p:cNvPr>
          <p:cNvCxnSpPr>
            <a:stCxn id="59" idx="2"/>
            <a:endCxn id="60" idx="0"/>
          </p:cNvCxnSpPr>
          <p:nvPr/>
        </p:nvCxnSpPr>
        <p:spPr>
          <a:xfrm>
            <a:off x="2719109" y="2256136"/>
            <a:ext cx="4350" cy="323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543D64BD-1256-44FA-AB1C-156FA9CDF1F2}"/>
              </a:ext>
            </a:extLst>
          </p:cNvPr>
          <p:cNvCxnSpPr>
            <a:cxnSpLocks/>
            <a:stCxn id="60" idx="2"/>
            <a:endCxn id="61" idx="0"/>
          </p:cNvCxnSpPr>
          <p:nvPr/>
        </p:nvCxnSpPr>
        <p:spPr>
          <a:xfrm>
            <a:off x="2723459" y="3013057"/>
            <a:ext cx="1172" cy="354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E9447D5-5FC3-4F45-B931-0EF73BEB0A2C}"/>
              </a:ext>
            </a:extLst>
          </p:cNvPr>
          <p:cNvCxnSpPr>
            <a:cxnSpLocks/>
            <a:stCxn id="61" idx="2"/>
            <a:endCxn id="62" idx="0"/>
          </p:cNvCxnSpPr>
          <p:nvPr/>
        </p:nvCxnSpPr>
        <p:spPr>
          <a:xfrm>
            <a:off x="2724631" y="3993390"/>
            <a:ext cx="13202" cy="312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BB0D08C-ACA3-43D9-BA2D-CF5D279E311C}"/>
              </a:ext>
            </a:extLst>
          </p:cNvPr>
          <p:cNvCxnSpPr>
            <a:stCxn id="62" idx="2"/>
            <a:endCxn id="63" idx="0"/>
          </p:cNvCxnSpPr>
          <p:nvPr/>
        </p:nvCxnSpPr>
        <p:spPr>
          <a:xfrm flipH="1">
            <a:off x="2723459" y="5064612"/>
            <a:ext cx="14374" cy="336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1AAC338-DDFC-46ED-B1DF-97018DB1C323}"/>
              </a:ext>
            </a:extLst>
          </p:cNvPr>
          <p:cNvCxnSpPr>
            <a:cxnSpLocks/>
            <a:endCxn id="42" idx="0"/>
          </p:cNvCxnSpPr>
          <p:nvPr/>
        </p:nvCxnSpPr>
        <p:spPr>
          <a:xfrm flipH="1">
            <a:off x="10007600" y="1342867"/>
            <a:ext cx="7187" cy="587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A0F9A66-A6C4-4BC0-B4AD-6E4ACC81517B}"/>
              </a:ext>
            </a:extLst>
          </p:cNvPr>
          <p:cNvCxnSpPr>
            <a:cxnSpLocks/>
            <a:stCxn id="44" idx="1"/>
            <a:endCxn id="79" idx="3"/>
          </p:cNvCxnSpPr>
          <p:nvPr/>
        </p:nvCxnSpPr>
        <p:spPr>
          <a:xfrm flipH="1">
            <a:off x="8327677" y="3927285"/>
            <a:ext cx="696340" cy="476751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51900779-BD35-4836-A716-81CBDB2725E8}"/>
              </a:ext>
            </a:extLst>
          </p:cNvPr>
          <p:cNvSpPr txBox="1"/>
          <p:nvPr/>
        </p:nvSpPr>
        <p:spPr>
          <a:xfrm>
            <a:off x="11203723" y="3609420"/>
            <a:ext cx="93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+mj-lt"/>
              </a:rPr>
              <a:t>hw</a:t>
            </a:r>
            <a:r>
              <a:rPr lang="en-US" sz="1600" dirty="0">
                <a:latin typeface="+mj-lt"/>
              </a:rPr>
              <a:t> int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7E896083-13E1-431D-A57C-CCA891E12EA1}"/>
              </a:ext>
            </a:extLst>
          </p:cNvPr>
          <p:cNvCxnSpPr>
            <a:cxnSpLocks/>
            <a:stCxn id="79" idx="1"/>
            <a:endCxn id="62" idx="3"/>
          </p:cNvCxnSpPr>
          <p:nvPr/>
        </p:nvCxnSpPr>
        <p:spPr>
          <a:xfrm flipH="1">
            <a:off x="3704539" y="4404036"/>
            <a:ext cx="953506" cy="281049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7B917135-ADC9-47BE-9073-2639FFFF3F02}"/>
              </a:ext>
            </a:extLst>
          </p:cNvPr>
          <p:cNvSpPr/>
          <p:nvPr/>
        </p:nvSpPr>
        <p:spPr>
          <a:xfrm>
            <a:off x="4658045" y="4250147"/>
            <a:ext cx="3669632" cy="307777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+mj-lt"/>
              </a:rPr>
              <a:t>open_softirq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(NET_RX_SOFTIRQ, </a:t>
            </a:r>
            <a:r>
              <a:rPr lang="en-US" sz="1400" dirty="0" err="1">
                <a:solidFill>
                  <a:schemeClr val="bg1"/>
                </a:solidFill>
                <a:latin typeface="+mj-lt"/>
              </a:rPr>
              <a:t>net_rx_action</a:t>
            </a:r>
            <a:r>
              <a:rPr lang="en-US" sz="1400" dirty="0">
                <a:solidFill>
                  <a:schemeClr val="bg1"/>
                </a:solidFill>
                <a:latin typeface="+mj-lt"/>
              </a:rPr>
              <a:t>)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9B2E2473-54D5-4156-A560-225D9AFA946A}"/>
              </a:ext>
            </a:extLst>
          </p:cNvPr>
          <p:cNvGrpSpPr/>
          <p:nvPr/>
        </p:nvGrpSpPr>
        <p:grpSpPr>
          <a:xfrm>
            <a:off x="7223867" y="5802219"/>
            <a:ext cx="880497" cy="646832"/>
            <a:chOff x="7921698" y="5817357"/>
            <a:chExt cx="880497" cy="646832"/>
          </a:xfrm>
        </p:grpSpPr>
        <p:sp>
          <p:nvSpPr>
            <p:cNvPr id="89" name="Flowchart: Process 88">
              <a:extLst>
                <a:ext uri="{FF2B5EF4-FFF2-40B4-BE49-F238E27FC236}">
                  <a16:creationId xmlns:a16="http://schemas.microsoft.com/office/drawing/2014/main" id="{05C30E5B-3503-440B-8CAD-129B5CB7CAE7}"/>
                </a:ext>
              </a:extLst>
            </p:cNvPr>
            <p:cNvSpPr/>
            <p:nvPr/>
          </p:nvSpPr>
          <p:spPr>
            <a:xfrm>
              <a:off x="7921698" y="5817357"/>
              <a:ext cx="118497" cy="339055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0" name="Flowchart: Process 89">
              <a:extLst>
                <a:ext uri="{FF2B5EF4-FFF2-40B4-BE49-F238E27FC236}">
                  <a16:creationId xmlns:a16="http://schemas.microsoft.com/office/drawing/2014/main" id="{F9B325CE-9CBF-40D2-A748-823FE85019CA}"/>
                </a:ext>
              </a:extLst>
            </p:cNvPr>
            <p:cNvSpPr/>
            <p:nvPr/>
          </p:nvSpPr>
          <p:spPr>
            <a:xfrm>
              <a:off x="8074098" y="5817357"/>
              <a:ext cx="118497" cy="339055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1" name="Flowchart: Process 90">
              <a:extLst>
                <a:ext uri="{FF2B5EF4-FFF2-40B4-BE49-F238E27FC236}">
                  <a16:creationId xmlns:a16="http://schemas.microsoft.com/office/drawing/2014/main" id="{B318A932-A919-419E-8E28-2981EA946F52}"/>
                </a:ext>
              </a:extLst>
            </p:cNvPr>
            <p:cNvSpPr/>
            <p:nvPr/>
          </p:nvSpPr>
          <p:spPr>
            <a:xfrm>
              <a:off x="8226498" y="5817357"/>
              <a:ext cx="118497" cy="339055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2" name="Flowchart: Process 91">
              <a:extLst>
                <a:ext uri="{FF2B5EF4-FFF2-40B4-BE49-F238E27FC236}">
                  <a16:creationId xmlns:a16="http://schemas.microsoft.com/office/drawing/2014/main" id="{B62525FD-0B21-4EC9-B4AD-8C4CB6B06E01}"/>
                </a:ext>
              </a:extLst>
            </p:cNvPr>
            <p:cNvSpPr/>
            <p:nvPr/>
          </p:nvSpPr>
          <p:spPr>
            <a:xfrm>
              <a:off x="8378898" y="5817357"/>
              <a:ext cx="118497" cy="339055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3" name="Flowchart: Process 92">
              <a:extLst>
                <a:ext uri="{FF2B5EF4-FFF2-40B4-BE49-F238E27FC236}">
                  <a16:creationId xmlns:a16="http://schemas.microsoft.com/office/drawing/2014/main" id="{BEA3B42B-048D-4F3B-B338-A9E58597BF36}"/>
                </a:ext>
              </a:extLst>
            </p:cNvPr>
            <p:cNvSpPr/>
            <p:nvPr/>
          </p:nvSpPr>
          <p:spPr>
            <a:xfrm>
              <a:off x="8531433" y="5832496"/>
              <a:ext cx="118497" cy="339055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4" name="Flowchart: Process 93">
              <a:extLst>
                <a:ext uri="{FF2B5EF4-FFF2-40B4-BE49-F238E27FC236}">
                  <a16:creationId xmlns:a16="http://schemas.microsoft.com/office/drawing/2014/main" id="{95DCA397-BF5B-45E5-A98F-CD7F7CF52BAA}"/>
                </a:ext>
              </a:extLst>
            </p:cNvPr>
            <p:cNvSpPr/>
            <p:nvPr/>
          </p:nvSpPr>
          <p:spPr>
            <a:xfrm>
              <a:off x="8683698" y="5817357"/>
              <a:ext cx="118497" cy="339055"/>
            </a:xfrm>
            <a:prstGeom prst="flowChartProcess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A18AFDBF-4071-4DC9-88D1-B6DD40837292}"/>
                </a:ext>
              </a:extLst>
            </p:cNvPr>
            <p:cNvSpPr txBox="1"/>
            <p:nvPr/>
          </p:nvSpPr>
          <p:spPr>
            <a:xfrm>
              <a:off x="7944842" y="6156412"/>
              <a:ext cx="6624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>
                  <a:latin typeface="+mj-lt"/>
                </a:rPr>
                <a:t>Tx que</a:t>
              </a:r>
              <a:endParaRPr lang="en-US" sz="1400" dirty="0">
                <a:latin typeface="+mj-lt"/>
              </a:endParaRPr>
            </a:p>
          </p:txBody>
        </p:sp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859CC8D6-A3FB-4D2F-91A6-D95BEBF2F561}"/>
              </a:ext>
            </a:extLst>
          </p:cNvPr>
          <p:cNvSpPr txBox="1"/>
          <p:nvPr/>
        </p:nvSpPr>
        <p:spPr>
          <a:xfrm>
            <a:off x="9519152" y="5802219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+mj-lt"/>
              </a:rPr>
              <a:t>skb</a:t>
            </a:r>
            <a:endParaRPr lang="en-US" dirty="0">
              <a:latin typeface="+mj-lt"/>
            </a:endParaRPr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BD1524AD-F5C5-4D91-8789-2C1FAF15E9FE}"/>
              </a:ext>
            </a:extLst>
          </p:cNvPr>
          <p:cNvCxnSpPr>
            <a:stCxn id="96" idx="1"/>
            <a:endCxn id="94" idx="3"/>
          </p:cNvCxnSpPr>
          <p:nvPr/>
        </p:nvCxnSpPr>
        <p:spPr>
          <a:xfrm flipH="1" flipV="1">
            <a:off x="8104364" y="5971747"/>
            <a:ext cx="1414788" cy="15138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nector: Elbow 102">
            <a:extLst>
              <a:ext uri="{FF2B5EF4-FFF2-40B4-BE49-F238E27FC236}">
                <a16:creationId xmlns:a16="http://schemas.microsoft.com/office/drawing/2014/main" id="{89C80FB0-23D6-46B7-8F27-026C7B5BB6CE}"/>
              </a:ext>
            </a:extLst>
          </p:cNvPr>
          <p:cNvCxnSpPr>
            <a:stCxn id="89" idx="1"/>
            <a:endCxn id="61" idx="3"/>
          </p:cNvCxnSpPr>
          <p:nvPr/>
        </p:nvCxnSpPr>
        <p:spPr>
          <a:xfrm rot="10800000">
            <a:off x="3702199" y="3680569"/>
            <a:ext cx="3521669" cy="2291178"/>
          </a:xfrm>
          <a:prstGeom prst="bentConnector3">
            <a:avLst>
              <a:gd name="adj1" fmla="val 82115"/>
            </a:avLst>
          </a:prstGeom>
          <a:ln>
            <a:solidFill>
              <a:schemeClr val="accent4">
                <a:lumMod val="75000"/>
              </a:schemeClr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2AA40ED7-F4C7-4994-A193-5690EE1340BD}"/>
              </a:ext>
            </a:extLst>
          </p:cNvPr>
          <p:cNvSpPr txBox="1"/>
          <p:nvPr/>
        </p:nvSpPr>
        <p:spPr>
          <a:xfrm>
            <a:off x="5133173" y="5957317"/>
            <a:ext cx="7777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+mj-lt"/>
              </a:rPr>
              <a:t>xmit_one</a:t>
            </a:r>
            <a:endParaRPr lang="en-US" sz="1200" dirty="0">
              <a:latin typeface="+mj-lt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7F173FA1-1467-42D1-B77D-4F71F6EE4D0D}"/>
              </a:ext>
            </a:extLst>
          </p:cNvPr>
          <p:cNvSpPr/>
          <p:nvPr/>
        </p:nvSpPr>
        <p:spPr>
          <a:xfrm>
            <a:off x="523368" y="4400288"/>
            <a:ext cx="118494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 err="1">
                <a:latin typeface="+mj-lt"/>
              </a:rPr>
              <a:t>netif_receive_skb</a:t>
            </a:r>
            <a:endParaRPr lang="en-US" sz="1100" dirty="0">
              <a:latin typeface="+mj-lt"/>
            </a:endParaRPr>
          </a:p>
        </p:txBody>
      </p: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4219D99E-AF0A-4BCB-9BCB-826F4DAF86CE}"/>
              </a:ext>
            </a:extLst>
          </p:cNvPr>
          <p:cNvCxnSpPr>
            <a:cxnSpLocks/>
            <a:stCxn id="62" idx="1"/>
          </p:cNvCxnSpPr>
          <p:nvPr/>
        </p:nvCxnSpPr>
        <p:spPr>
          <a:xfrm flipH="1">
            <a:off x="481263" y="4685085"/>
            <a:ext cx="1289864" cy="19262"/>
          </a:xfrm>
          <a:prstGeom prst="straightConnector1">
            <a:avLst/>
          </a:prstGeom>
          <a:ln w="22225" cmpd="sng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69C47437-F148-4D0D-9F7D-7CFFADB945DB}"/>
              </a:ext>
            </a:extLst>
          </p:cNvPr>
          <p:cNvCxnSpPr>
            <a:cxnSpLocks/>
            <a:endCxn id="44" idx="3"/>
          </p:cNvCxnSpPr>
          <p:nvPr/>
        </p:nvCxnSpPr>
        <p:spPr>
          <a:xfrm flipH="1">
            <a:off x="10979152" y="3927285"/>
            <a:ext cx="875965" cy="0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85C66898-D4BA-4E0C-AA1E-C43FA41932D8}"/>
              </a:ext>
            </a:extLst>
          </p:cNvPr>
          <p:cNvSpPr txBox="1"/>
          <p:nvPr/>
        </p:nvSpPr>
        <p:spPr>
          <a:xfrm>
            <a:off x="8339923" y="3918303"/>
            <a:ext cx="9398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+mj-lt"/>
              </a:rPr>
              <a:t>sw</a:t>
            </a:r>
            <a:r>
              <a:rPr lang="en-US" sz="1600" dirty="0">
                <a:latin typeface="+mj-lt"/>
              </a:rPr>
              <a:t> int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FDD6D9EA-66D4-4B79-963A-BA99C4E98BA7}"/>
              </a:ext>
            </a:extLst>
          </p:cNvPr>
          <p:cNvSpPr/>
          <p:nvPr/>
        </p:nvSpPr>
        <p:spPr>
          <a:xfrm>
            <a:off x="10979152" y="3934458"/>
            <a:ext cx="81624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 err="1"/>
              <a:t>net_device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95319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"/>
                <a:lumOff val="96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Struct ixgb desc ring &#10;void *desc//structixgb rx desc &#10;struct ix b buffer* buffer info &#10;Rx Ring Buffer &#10;ixgb buffer ( &#10;skb ( &#10;*data &#10;DMA phy addr &#10;RX Desc Ring &#10;ixgb rx desc( &#10;le64 buff addr ">
            <a:extLst>
              <a:ext uri="{FF2B5EF4-FFF2-40B4-BE49-F238E27FC236}">
                <a16:creationId xmlns:a16="http://schemas.microsoft.com/office/drawing/2014/main" id="{8A34477D-5CB7-43FE-B293-B8470FE2D8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1019175"/>
            <a:ext cx="9525000" cy="481965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6508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"/>
                <a:lumOff val="96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truct ixgb desc_ring &#10;unsigned int next to use &#10;void *desc//structixgb tx desc &#10;struct i b buffer* buffer info &#10;TCP/IP &#10;5kb{ &#10;void *data &#10;Tx Ring Buffer &#10;ixgb buffer &#10;dma addr &#10;DMA phy addr &#10;TX Desc Ring &#10;ixgb tx desc( &#10;I/o &#10;IXGB &#10;t dma; &#10;WRITE TOT, i); ">
            <a:extLst>
              <a:ext uri="{FF2B5EF4-FFF2-40B4-BE49-F238E27FC236}">
                <a16:creationId xmlns:a16="http://schemas.microsoft.com/office/drawing/2014/main" id="{4218E541-2010-4EE7-9115-AEB662E21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tx2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50" y="685800"/>
            <a:ext cx="98679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92811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29262-5640-4241-8384-0C2209B4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403" y="135001"/>
            <a:ext cx="10515600" cy="1325563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 Namespace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0F32B6-BEC1-497D-B091-965E564AC615}"/>
              </a:ext>
            </a:extLst>
          </p:cNvPr>
          <p:cNvSpPr/>
          <p:nvPr/>
        </p:nvSpPr>
        <p:spPr>
          <a:xfrm>
            <a:off x="625644" y="5333504"/>
            <a:ext cx="2081462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3C4EC8-EFF1-4C39-9FA6-A47DA5019674}"/>
              </a:ext>
            </a:extLst>
          </p:cNvPr>
          <p:cNvSpPr/>
          <p:nvPr/>
        </p:nvSpPr>
        <p:spPr>
          <a:xfrm>
            <a:off x="625643" y="4681973"/>
            <a:ext cx="2081461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5D6CD8-2BE6-4540-864A-82E479821619}"/>
              </a:ext>
            </a:extLst>
          </p:cNvPr>
          <p:cNvSpPr/>
          <p:nvPr/>
        </p:nvSpPr>
        <p:spPr>
          <a:xfrm>
            <a:off x="625643" y="4030442"/>
            <a:ext cx="2081461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Upper Interfaces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8E2CB7-997D-4D55-B03E-B3686900E242}"/>
              </a:ext>
            </a:extLst>
          </p:cNvPr>
          <p:cNvSpPr/>
          <p:nvPr/>
        </p:nvSpPr>
        <p:spPr>
          <a:xfrm>
            <a:off x="625643" y="3374038"/>
            <a:ext cx="1082841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Netfilter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77B1C5-B62C-4201-ADB1-85F1C97B14CC}"/>
              </a:ext>
            </a:extLst>
          </p:cNvPr>
          <p:cNvSpPr/>
          <p:nvPr/>
        </p:nvSpPr>
        <p:spPr>
          <a:xfrm>
            <a:off x="625643" y="2717634"/>
            <a:ext cx="2081461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TCP/IP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BCFE93-E9A2-4B40-BED4-ACA395014C1D}"/>
              </a:ext>
            </a:extLst>
          </p:cNvPr>
          <p:cNvSpPr/>
          <p:nvPr/>
        </p:nvSpPr>
        <p:spPr>
          <a:xfrm>
            <a:off x="625643" y="2063667"/>
            <a:ext cx="2081461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063935-D083-4204-8E3C-6CC842DAC3BC}"/>
              </a:ext>
            </a:extLst>
          </p:cNvPr>
          <p:cNvSpPr/>
          <p:nvPr/>
        </p:nvSpPr>
        <p:spPr>
          <a:xfrm>
            <a:off x="1840587" y="3353272"/>
            <a:ext cx="866517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BPF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C46183-A85E-4CF7-9475-976AC6049A9C}"/>
              </a:ext>
            </a:extLst>
          </p:cNvPr>
          <p:cNvSpPr/>
          <p:nvPr/>
        </p:nvSpPr>
        <p:spPr>
          <a:xfrm>
            <a:off x="300790" y="1804737"/>
            <a:ext cx="2634916" cy="3406625"/>
          </a:xfrm>
          <a:prstGeom prst="rect">
            <a:avLst/>
          </a:prstGeom>
          <a:noFill/>
          <a:ln w="2540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C8FF77-A001-4FE0-9B23-B2A8B7AC0283}"/>
              </a:ext>
            </a:extLst>
          </p:cNvPr>
          <p:cNvSpPr txBox="1"/>
          <p:nvPr/>
        </p:nvSpPr>
        <p:spPr>
          <a:xfrm>
            <a:off x="3610805" y="1635460"/>
            <a:ext cx="6159122" cy="33855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 err="1"/>
              <a:t>ip</a:t>
            </a:r>
            <a:r>
              <a:rPr lang="en-US" sz="1600" dirty="0"/>
              <a:t> </a:t>
            </a:r>
            <a:r>
              <a:rPr lang="en-US" sz="1600" dirty="0" err="1"/>
              <a:t>netns</a:t>
            </a:r>
            <a:r>
              <a:rPr lang="en-US" sz="1600" dirty="0"/>
              <a:t> add xxx  /  clone(CLONE_NEWNET) / </a:t>
            </a:r>
            <a:r>
              <a:rPr lang="en-US" sz="1600" dirty="0" err="1"/>
              <a:t>unshare</a:t>
            </a:r>
            <a:r>
              <a:rPr lang="en-US" sz="1600" dirty="0"/>
              <a:t>(CLONE_NEWNET)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04F9D9-FEA7-47AF-B8B2-047D7288EB77}"/>
              </a:ext>
            </a:extLst>
          </p:cNvPr>
          <p:cNvSpPr/>
          <p:nvPr/>
        </p:nvSpPr>
        <p:spPr>
          <a:xfrm>
            <a:off x="5900941" y="4504256"/>
            <a:ext cx="1106905" cy="58804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nsproxy</a:t>
            </a:r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657D3C8-E325-4F49-96AD-1D8F565851C8}"/>
              </a:ext>
            </a:extLst>
          </p:cNvPr>
          <p:cNvCxnSpPr>
            <a:cxnSpLocks/>
            <a:endCxn id="20" idx="0"/>
          </p:cNvCxnSpPr>
          <p:nvPr/>
        </p:nvCxnSpPr>
        <p:spPr>
          <a:xfrm flipH="1">
            <a:off x="6454394" y="2027337"/>
            <a:ext cx="1443630" cy="2476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CE1D4E0-DED9-4321-9286-C2A962845B26}"/>
              </a:ext>
            </a:extLst>
          </p:cNvPr>
          <p:cNvSpPr/>
          <p:nvPr/>
        </p:nvSpPr>
        <p:spPr>
          <a:xfrm>
            <a:off x="6597292" y="3737730"/>
            <a:ext cx="24264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/>
              <a:t>unshare_nsproxy_namespaces</a:t>
            </a:r>
            <a:endParaRPr lang="en-US" sz="1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7A5E23-D9CF-48D9-8300-32158AD0756D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5704485" y="2029906"/>
            <a:ext cx="749909" cy="2474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516E4B77-A169-49CA-97AA-E545768E7E22}"/>
              </a:ext>
            </a:extLst>
          </p:cNvPr>
          <p:cNvSpPr/>
          <p:nvPr/>
        </p:nvSpPr>
        <p:spPr>
          <a:xfrm>
            <a:off x="4467573" y="3722665"/>
            <a:ext cx="15191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/>
              <a:t>copy_namespaces</a:t>
            </a:r>
            <a:endParaRPr lang="en-US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B3286A0-124F-4F5C-82F5-302D651AB9EA}"/>
              </a:ext>
            </a:extLst>
          </p:cNvPr>
          <p:cNvSpPr/>
          <p:nvPr/>
        </p:nvSpPr>
        <p:spPr>
          <a:xfrm>
            <a:off x="5192400" y="5822824"/>
            <a:ext cx="2562725" cy="430083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net_namespace</a:t>
            </a:r>
            <a:endParaRPr lang="en-US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442399-C6D6-455C-AC18-A875534E86B9}"/>
              </a:ext>
            </a:extLst>
          </p:cNvPr>
          <p:cNvCxnSpPr>
            <a:cxnSpLocks/>
            <a:stCxn id="20" idx="2"/>
            <a:endCxn id="31" idx="0"/>
          </p:cNvCxnSpPr>
          <p:nvPr/>
        </p:nvCxnSpPr>
        <p:spPr>
          <a:xfrm>
            <a:off x="6454394" y="5092300"/>
            <a:ext cx="19369" cy="730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754994AB-D0AC-4AD5-A487-F3594F99E721}"/>
              </a:ext>
            </a:extLst>
          </p:cNvPr>
          <p:cNvSpPr/>
          <p:nvPr/>
        </p:nvSpPr>
        <p:spPr>
          <a:xfrm>
            <a:off x="6229541" y="5234780"/>
            <a:ext cx="12659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struct net *net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731D2362-85F1-4160-8E91-088283ECAEFE}"/>
              </a:ext>
            </a:extLst>
          </p:cNvPr>
          <p:cNvSpPr/>
          <p:nvPr/>
        </p:nvSpPr>
        <p:spPr>
          <a:xfrm>
            <a:off x="5192400" y="2476043"/>
            <a:ext cx="2562726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+mj-lt"/>
              </a:rPr>
              <a:t>open namespace file /var/run/</a:t>
            </a:r>
            <a:r>
              <a:rPr lang="en-US" sz="1600" dirty="0" err="1">
                <a:latin typeface="+mj-lt"/>
              </a:rPr>
              <a:t>netns</a:t>
            </a:r>
            <a:r>
              <a:rPr lang="en-US" sz="1600" dirty="0">
                <a:latin typeface="+mj-lt"/>
              </a:rPr>
              <a:t>/xxx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A7C6666-E643-4F6B-9852-45BE8CAC68FC}"/>
              </a:ext>
            </a:extLst>
          </p:cNvPr>
          <p:cNvGrpSpPr/>
          <p:nvPr/>
        </p:nvGrpSpPr>
        <p:grpSpPr>
          <a:xfrm>
            <a:off x="8057407" y="4480727"/>
            <a:ext cx="3831347" cy="1815882"/>
            <a:chOff x="8165232" y="4533995"/>
            <a:chExt cx="3831347" cy="1815882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176EB42F-D48A-427D-9DA1-608ED582DF98}"/>
                </a:ext>
              </a:extLst>
            </p:cNvPr>
            <p:cNvSpPr/>
            <p:nvPr/>
          </p:nvSpPr>
          <p:spPr>
            <a:xfrm>
              <a:off x="8821479" y="4533995"/>
              <a:ext cx="3175100" cy="181588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1">
                  <a:shade val="50000"/>
                </a:schemeClr>
              </a:solidFill>
              <a:prstDash val="dash"/>
            </a:ln>
          </p:spPr>
          <p:txBody>
            <a:bodyPr wrap="none">
              <a:spAutoFit/>
            </a:bodyPr>
            <a:lstStyle/>
            <a:p>
              <a:r>
                <a:rPr lang="en-US" sz="1400" dirty="0"/>
                <a:t>struct net {</a:t>
              </a:r>
            </a:p>
            <a:p>
              <a:r>
                <a:rPr lang="en-US" sz="1400" b="1" dirty="0"/>
                <a:t>struct </a:t>
              </a:r>
              <a:r>
                <a:rPr lang="en-US" sz="1400" b="1" dirty="0" err="1"/>
                <a:t>proc_dir_entry</a:t>
              </a:r>
              <a:r>
                <a:rPr lang="en-US" sz="1400" b="1" dirty="0"/>
                <a:t>         *</a:t>
              </a:r>
              <a:r>
                <a:rPr lang="en-US" sz="1400" b="1" dirty="0" err="1"/>
                <a:t>proc_net</a:t>
              </a:r>
              <a:r>
                <a:rPr lang="en-US" sz="1400" b="1" dirty="0"/>
                <a:t>;</a:t>
              </a:r>
            </a:p>
            <a:p>
              <a:r>
                <a:rPr lang="en-US" sz="1400" dirty="0"/>
                <a:t>struct </a:t>
              </a:r>
              <a:r>
                <a:rPr lang="en-US" sz="1400" dirty="0" err="1"/>
                <a:t>ns_common</a:t>
              </a:r>
              <a:r>
                <a:rPr lang="en-US" sz="1400" dirty="0"/>
                <a:t>        ns {</a:t>
              </a:r>
            </a:p>
            <a:p>
              <a:r>
                <a:rPr lang="en-US" sz="1400" dirty="0"/>
                <a:t>    </a:t>
              </a:r>
              <a:r>
                <a:rPr lang="en-US" sz="1400" b="1" dirty="0"/>
                <a:t>const struct </a:t>
              </a:r>
              <a:r>
                <a:rPr lang="en-US" sz="1400" b="1" dirty="0" err="1"/>
                <a:t>proc_ns_operations</a:t>
              </a:r>
              <a:r>
                <a:rPr lang="en-US" sz="1400" b="1" dirty="0"/>
                <a:t> *ops</a:t>
              </a:r>
              <a:r>
                <a:rPr lang="en-US" sz="1400" dirty="0"/>
                <a:t>;</a:t>
              </a:r>
            </a:p>
            <a:p>
              <a:r>
                <a:rPr lang="en-US" sz="1400" b="1" dirty="0"/>
                <a:t>    unsigned int </a:t>
              </a:r>
              <a:r>
                <a:rPr lang="en-US" sz="1400" b="1" dirty="0" err="1"/>
                <a:t>inum</a:t>
              </a:r>
              <a:r>
                <a:rPr lang="en-US" sz="1400" dirty="0"/>
                <a:t>;</a:t>
              </a:r>
            </a:p>
            <a:p>
              <a:r>
                <a:rPr lang="en-US" sz="1400" dirty="0"/>
                <a:t>    }</a:t>
              </a:r>
            </a:p>
            <a:p>
              <a:r>
                <a:rPr lang="en-US" sz="1400" b="1" dirty="0"/>
                <a:t>struct </a:t>
              </a:r>
              <a:r>
                <a:rPr lang="en-US" sz="1400" b="1" dirty="0" err="1"/>
                <a:t>ctl_table_set</a:t>
              </a:r>
              <a:r>
                <a:rPr lang="en-US" sz="1400" b="1" dirty="0"/>
                <a:t>        </a:t>
              </a:r>
              <a:r>
                <a:rPr lang="en-US" sz="1400" b="1" dirty="0" err="1"/>
                <a:t>sysctls</a:t>
              </a:r>
              <a:r>
                <a:rPr lang="en-US" sz="1400" b="1" dirty="0"/>
                <a:t>;</a:t>
              </a:r>
            </a:p>
            <a:p>
              <a:r>
                <a:rPr lang="en-US" sz="1400" b="1" dirty="0"/>
                <a:t>}</a:t>
              </a:r>
              <a:endParaRPr lang="en-US" sz="1400" dirty="0"/>
            </a:p>
          </p:txBody>
        </p:sp>
        <p:sp>
          <p:nvSpPr>
            <p:cNvPr id="45" name="Arrow: Right 44">
              <a:extLst>
                <a:ext uri="{FF2B5EF4-FFF2-40B4-BE49-F238E27FC236}">
                  <a16:creationId xmlns:a16="http://schemas.microsoft.com/office/drawing/2014/main" id="{A9EA0674-1EBB-432C-B7FE-ABFBFDE8B925}"/>
                </a:ext>
              </a:extLst>
            </p:cNvPr>
            <p:cNvSpPr/>
            <p:nvPr/>
          </p:nvSpPr>
          <p:spPr>
            <a:xfrm>
              <a:off x="8165232" y="5309800"/>
              <a:ext cx="541421" cy="159714"/>
            </a:xfrm>
            <a:prstGeom prst="rightArrow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00999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29262-5640-4241-8384-0C2209B4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403" y="135001"/>
            <a:ext cx="10515600" cy="1325563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 Namespace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0F32B6-BEC1-497D-B091-965E564AC615}"/>
              </a:ext>
            </a:extLst>
          </p:cNvPr>
          <p:cNvSpPr/>
          <p:nvPr/>
        </p:nvSpPr>
        <p:spPr>
          <a:xfrm>
            <a:off x="625644" y="5333504"/>
            <a:ext cx="2081462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3C4EC8-EFF1-4C39-9FA6-A47DA5019674}"/>
              </a:ext>
            </a:extLst>
          </p:cNvPr>
          <p:cNvSpPr/>
          <p:nvPr/>
        </p:nvSpPr>
        <p:spPr>
          <a:xfrm>
            <a:off x="625643" y="4681973"/>
            <a:ext cx="2081461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5D6CD8-2BE6-4540-864A-82E479821619}"/>
              </a:ext>
            </a:extLst>
          </p:cNvPr>
          <p:cNvSpPr/>
          <p:nvPr/>
        </p:nvSpPr>
        <p:spPr>
          <a:xfrm>
            <a:off x="625643" y="4030442"/>
            <a:ext cx="2081461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Upper Interfaces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8E2CB7-997D-4D55-B03E-B3686900E242}"/>
              </a:ext>
            </a:extLst>
          </p:cNvPr>
          <p:cNvSpPr/>
          <p:nvPr/>
        </p:nvSpPr>
        <p:spPr>
          <a:xfrm>
            <a:off x="625643" y="3374038"/>
            <a:ext cx="1082841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Netfilter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77B1C5-B62C-4201-ADB1-85F1C97B14CC}"/>
              </a:ext>
            </a:extLst>
          </p:cNvPr>
          <p:cNvSpPr/>
          <p:nvPr/>
        </p:nvSpPr>
        <p:spPr>
          <a:xfrm>
            <a:off x="625643" y="2717634"/>
            <a:ext cx="2081461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TCP/IP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BCFE93-E9A2-4B40-BED4-ACA395014C1D}"/>
              </a:ext>
            </a:extLst>
          </p:cNvPr>
          <p:cNvSpPr/>
          <p:nvPr/>
        </p:nvSpPr>
        <p:spPr>
          <a:xfrm>
            <a:off x="625643" y="2063667"/>
            <a:ext cx="2081461" cy="529389"/>
          </a:xfrm>
          <a:prstGeom prst="rect">
            <a:avLst/>
          </a:prstGeom>
          <a:solidFill>
            <a:schemeClr val="accent1"/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Sock</a:t>
            </a:r>
          </a:p>
        </p:txBody>
      </p:sp>
      <p:sp>
        <p:nvSpPr>
          <p:cNvPr id="15" name="Arrow: Up-Down 14">
            <a:extLst>
              <a:ext uri="{FF2B5EF4-FFF2-40B4-BE49-F238E27FC236}">
                <a16:creationId xmlns:a16="http://schemas.microsoft.com/office/drawing/2014/main" id="{75796227-A46C-4F7A-B672-E17EDB9CF34D}"/>
              </a:ext>
            </a:extLst>
          </p:cNvPr>
          <p:cNvSpPr/>
          <p:nvPr/>
        </p:nvSpPr>
        <p:spPr>
          <a:xfrm>
            <a:off x="3048244" y="2088242"/>
            <a:ext cx="192264" cy="3123120"/>
          </a:xfrm>
          <a:prstGeom prst="up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B52E4E-C022-414F-95F8-B94939F7495A}"/>
              </a:ext>
            </a:extLst>
          </p:cNvPr>
          <p:cNvSpPr txBox="1"/>
          <p:nvPr/>
        </p:nvSpPr>
        <p:spPr>
          <a:xfrm>
            <a:off x="3236982" y="366111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SKB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063935-D083-4204-8E3C-6CC842DAC3BC}"/>
              </a:ext>
            </a:extLst>
          </p:cNvPr>
          <p:cNvSpPr/>
          <p:nvPr/>
        </p:nvSpPr>
        <p:spPr>
          <a:xfrm>
            <a:off x="1840587" y="3353272"/>
            <a:ext cx="866517" cy="52938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  <a:prstDash val="sysDash"/>
          </a:ln>
          <a:effectLst>
            <a:glow rad="127000">
              <a:schemeClr val="accent1"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BPF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C46183-A85E-4CF7-9475-976AC6049A9C}"/>
              </a:ext>
            </a:extLst>
          </p:cNvPr>
          <p:cNvSpPr/>
          <p:nvPr/>
        </p:nvSpPr>
        <p:spPr>
          <a:xfrm>
            <a:off x="300790" y="1804737"/>
            <a:ext cx="2634916" cy="3406625"/>
          </a:xfrm>
          <a:prstGeom prst="rect">
            <a:avLst/>
          </a:prstGeom>
          <a:noFill/>
          <a:ln w="25400">
            <a:solidFill>
              <a:srgbClr val="C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C8FF77-A001-4FE0-9B23-B2A8B7AC0283}"/>
              </a:ext>
            </a:extLst>
          </p:cNvPr>
          <p:cNvSpPr txBox="1"/>
          <p:nvPr/>
        </p:nvSpPr>
        <p:spPr>
          <a:xfrm>
            <a:off x="4068978" y="1725114"/>
            <a:ext cx="2023374" cy="33855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Ip </a:t>
            </a:r>
            <a:r>
              <a:rPr lang="en-US" sz="1600" dirty="0" err="1"/>
              <a:t>netns</a:t>
            </a:r>
            <a:r>
              <a:rPr lang="en-US" sz="1600" dirty="0"/>
              <a:t> exec xxx bash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F04F9D9-FEA7-47AF-B8B2-047D7288EB77}"/>
              </a:ext>
            </a:extLst>
          </p:cNvPr>
          <p:cNvSpPr/>
          <p:nvPr/>
        </p:nvSpPr>
        <p:spPr>
          <a:xfrm>
            <a:off x="5763752" y="4176364"/>
            <a:ext cx="1106905" cy="58804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nsproxy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CE1D4E0-DED9-4321-9286-C2A962845B26}"/>
              </a:ext>
            </a:extLst>
          </p:cNvPr>
          <p:cNvSpPr/>
          <p:nvPr/>
        </p:nvSpPr>
        <p:spPr>
          <a:xfrm>
            <a:off x="4534704" y="3522285"/>
            <a:ext cx="19253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>
                <a:latin typeface="+mj-lt"/>
              </a:rPr>
              <a:t>Setns</a:t>
            </a:r>
            <a:r>
              <a:rPr lang="en-US" sz="1400" dirty="0">
                <a:latin typeface="+mj-lt"/>
              </a:rPr>
              <a:t>(CLONE_NEWNET)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B3286A0-124F-4F5C-82F5-302D651AB9EA}"/>
              </a:ext>
            </a:extLst>
          </p:cNvPr>
          <p:cNvSpPr/>
          <p:nvPr/>
        </p:nvSpPr>
        <p:spPr>
          <a:xfrm>
            <a:off x="5055211" y="5494932"/>
            <a:ext cx="2562725" cy="58804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switch_task_namespaces</a:t>
            </a:r>
            <a:endParaRPr lang="en-US" dirty="0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E442399-C6D6-455C-AC18-A875534E86B9}"/>
              </a:ext>
            </a:extLst>
          </p:cNvPr>
          <p:cNvCxnSpPr>
            <a:cxnSpLocks/>
            <a:stCxn id="20" idx="2"/>
            <a:endCxn id="31" idx="0"/>
          </p:cNvCxnSpPr>
          <p:nvPr/>
        </p:nvCxnSpPr>
        <p:spPr>
          <a:xfrm>
            <a:off x="6317205" y="4764408"/>
            <a:ext cx="19369" cy="730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754994AB-D0AC-4AD5-A487-F3594F99E721}"/>
              </a:ext>
            </a:extLst>
          </p:cNvPr>
          <p:cNvSpPr/>
          <p:nvPr/>
        </p:nvSpPr>
        <p:spPr>
          <a:xfrm>
            <a:off x="6092352" y="4906888"/>
            <a:ext cx="15131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struct </a:t>
            </a:r>
            <a:r>
              <a:rPr lang="en-US" sz="1400" dirty="0" err="1"/>
              <a:t>nsproxy</a:t>
            </a:r>
            <a:r>
              <a:rPr lang="en-US" sz="1400" dirty="0"/>
              <a:t> *ns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76EB42F-D48A-427D-9DA1-608ED582DF98}"/>
              </a:ext>
            </a:extLst>
          </p:cNvPr>
          <p:cNvSpPr/>
          <p:nvPr/>
        </p:nvSpPr>
        <p:spPr>
          <a:xfrm>
            <a:off x="6974771" y="4046304"/>
            <a:ext cx="2264851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50000"/>
              </a:schemeClr>
            </a:solidFill>
            <a:prstDash val="dash"/>
          </a:ln>
        </p:spPr>
        <p:txBody>
          <a:bodyPr wrap="none">
            <a:spAutoFit/>
          </a:bodyPr>
          <a:lstStyle/>
          <a:p>
            <a:r>
              <a:rPr lang="en-US" sz="1400" dirty="0" err="1"/>
              <a:t>get_proc_ns</a:t>
            </a:r>
            <a:r>
              <a:rPr lang="en-US" sz="1400" dirty="0"/>
              <a:t>(</a:t>
            </a:r>
            <a:r>
              <a:rPr lang="en-US" sz="1400" dirty="0" err="1"/>
              <a:t>file_inode</a:t>
            </a:r>
            <a:r>
              <a:rPr lang="en-US" sz="1400" dirty="0"/>
              <a:t>(file))</a:t>
            </a:r>
          </a:p>
          <a:p>
            <a:r>
              <a:rPr lang="en-US" sz="1400" dirty="0" err="1"/>
              <a:t>copy_mnt_ns</a:t>
            </a:r>
            <a:r>
              <a:rPr lang="en-US" sz="1400" dirty="0"/>
              <a:t>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E2998C-9A3E-4DC7-88A7-C5D484C52C4E}"/>
              </a:ext>
            </a:extLst>
          </p:cNvPr>
          <p:cNvSpPr txBox="1"/>
          <p:nvPr/>
        </p:nvSpPr>
        <p:spPr>
          <a:xfrm>
            <a:off x="6460103" y="1725113"/>
            <a:ext cx="2504916" cy="33855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600" dirty="0"/>
              <a:t>P1 open /var/run/</a:t>
            </a:r>
            <a:r>
              <a:rPr lang="en-US" sz="1600" dirty="0" err="1"/>
              <a:t>netns</a:t>
            </a:r>
            <a:r>
              <a:rPr lang="en-US" sz="1600" dirty="0"/>
              <a:t>/xxx</a:t>
            </a:r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6E3DB853-A851-44EC-B5F7-821B6321EE70}"/>
              </a:ext>
            </a:extLst>
          </p:cNvPr>
          <p:cNvCxnSpPr>
            <a:stCxn id="32" idx="2"/>
            <a:endCxn id="20" idx="0"/>
          </p:cNvCxnSpPr>
          <p:nvPr/>
        </p:nvCxnSpPr>
        <p:spPr>
          <a:xfrm rot="5400000">
            <a:off x="5958535" y="2422337"/>
            <a:ext cx="2112697" cy="13953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47EBD688-9F51-46AE-8C46-6187652C2C33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 rot="16200000" flipH="1">
            <a:off x="4642587" y="2501746"/>
            <a:ext cx="2112696" cy="12365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27660ED6-5671-48C9-9C94-2E659E410937}"/>
              </a:ext>
            </a:extLst>
          </p:cNvPr>
          <p:cNvSpPr/>
          <p:nvPr/>
        </p:nvSpPr>
        <p:spPr>
          <a:xfrm>
            <a:off x="8697622" y="5167167"/>
            <a:ext cx="2868734" cy="11695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>
            <a:spAutoFit/>
          </a:bodyPr>
          <a:lstStyle/>
          <a:p>
            <a:r>
              <a:rPr lang="en-US" sz="1400" dirty="0"/>
              <a:t>struct </a:t>
            </a:r>
            <a:r>
              <a:rPr lang="en-US" sz="1400" dirty="0" err="1"/>
              <a:t>task_struct</a:t>
            </a:r>
            <a:r>
              <a:rPr lang="en-US" sz="1400" dirty="0"/>
              <a:t> {</a:t>
            </a:r>
          </a:p>
          <a:p>
            <a:r>
              <a:rPr lang="en-US" sz="1400" dirty="0"/>
              <a:t>   struct </a:t>
            </a:r>
            <a:r>
              <a:rPr lang="en-US" sz="1400" dirty="0" err="1"/>
              <a:t>nsproxy</a:t>
            </a:r>
            <a:r>
              <a:rPr lang="en-US" sz="1400" dirty="0"/>
              <a:t>*</a:t>
            </a:r>
            <a:r>
              <a:rPr lang="en-US" sz="1400" dirty="0" err="1"/>
              <a:t>nsproxy</a:t>
            </a:r>
            <a:r>
              <a:rPr lang="en-US" sz="1400" dirty="0"/>
              <a:t> {</a:t>
            </a:r>
          </a:p>
          <a:p>
            <a:r>
              <a:rPr lang="en-US" sz="1400" dirty="0"/>
              <a:t>       struct net 	     *</a:t>
            </a:r>
            <a:r>
              <a:rPr lang="en-US" sz="1400" dirty="0" err="1"/>
              <a:t>net_ns</a:t>
            </a:r>
            <a:r>
              <a:rPr lang="en-US" sz="1400" dirty="0"/>
              <a:t>;</a:t>
            </a:r>
          </a:p>
          <a:p>
            <a:r>
              <a:rPr lang="en-US" sz="1400" dirty="0"/>
              <a:t>    }</a:t>
            </a:r>
          </a:p>
          <a:p>
            <a:r>
              <a:rPr lang="en-US" sz="1400" dirty="0"/>
              <a:t>}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257BA8BA-100D-4772-AC75-F05DBF924695}"/>
              </a:ext>
            </a:extLst>
          </p:cNvPr>
          <p:cNvSpPr/>
          <p:nvPr/>
        </p:nvSpPr>
        <p:spPr>
          <a:xfrm>
            <a:off x="8044284" y="5663834"/>
            <a:ext cx="493295" cy="144379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9003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29262-5640-4241-8384-0C2209B4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403" y="135001"/>
            <a:ext cx="10515600" cy="1325563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 Namespace</a:t>
            </a:r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1AAB101-4F99-4B19-B91B-17F29207C09D}"/>
              </a:ext>
            </a:extLst>
          </p:cNvPr>
          <p:cNvSpPr/>
          <p:nvPr/>
        </p:nvSpPr>
        <p:spPr>
          <a:xfrm>
            <a:off x="786446" y="5278824"/>
            <a:ext cx="2081462" cy="52938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NIC 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37E42B6-D544-4DC2-975C-8E00E27C73B7}"/>
              </a:ext>
            </a:extLst>
          </p:cNvPr>
          <p:cNvSpPr/>
          <p:nvPr/>
        </p:nvSpPr>
        <p:spPr>
          <a:xfrm>
            <a:off x="786445" y="4627293"/>
            <a:ext cx="2081461" cy="52938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driver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C59E2AA-610E-4914-A393-CA60FE7AD3E0}"/>
              </a:ext>
            </a:extLst>
          </p:cNvPr>
          <p:cNvSpPr/>
          <p:nvPr/>
        </p:nvSpPr>
        <p:spPr>
          <a:xfrm>
            <a:off x="786445" y="3975762"/>
            <a:ext cx="2081461" cy="529389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Upper Interfaces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C221B9E-04DF-40FC-9535-5E98F3BD9D97}"/>
              </a:ext>
            </a:extLst>
          </p:cNvPr>
          <p:cNvSpPr txBox="1"/>
          <p:nvPr/>
        </p:nvSpPr>
        <p:spPr>
          <a:xfrm>
            <a:off x="1011034" y="2498865"/>
            <a:ext cx="184731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3BB814F-09AD-4C47-8BEE-82EFFC1B5CEE}"/>
              </a:ext>
            </a:extLst>
          </p:cNvPr>
          <p:cNvSpPr/>
          <p:nvPr/>
        </p:nvSpPr>
        <p:spPr>
          <a:xfrm>
            <a:off x="786445" y="3319358"/>
            <a:ext cx="1082841" cy="52938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Netfilter</a:t>
            </a:r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7FA1C9C-BE0A-4C90-AED7-FBEB46C8A1EC}"/>
              </a:ext>
            </a:extLst>
          </p:cNvPr>
          <p:cNvSpPr/>
          <p:nvPr/>
        </p:nvSpPr>
        <p:spPr>
          <a:xfrm>
            <a:off x="786445" y="2662954"/>
            <a:ext cx="2081461" cy="52938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TCP/IP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221F0CB-0C33-430E-89BA-E29A85ED4A3A}"/>
              </a:ext>
            </a:extLst>
          </p:cNvPr>
          <p:cNvSpPr/>
          <p:nvPr/>
        </p:nvSpPr>
        <p:spPr>
          <a:xfrm>
            <a:off x="786445" y="2008987"/>
            <a:ext cx="2081461" cy="52938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Sock</a:t>
            </a:r>
          </a:p>
        </p:txBody>
      </p:sp>
      <p:sp>
        <p:nvSpPr>
          <p:cNvPr id="51" name="Arrow: Up-Down 50">
            <a:extLst>
              <a:ext uri="{FF2B5EF4-FFF2-40B4-BE49-F238E27FC236}">
                <a16:creationId xmlns:a16="http://schemas.microsoft.com/office/drawing/2014/main" id="{291E44A5-0354-47CB-BFEF-3BB5CD7ABDEF}"/>
              </a:ext>
            </a:extLst>
          </p:cNvPr>
          <p:cNvSpPr/>
          <p:nvPr/>
        </p:nvSpPr>
        <p:spPr>
          <a:xfrm>
            <a:off x="3209046" y="2033562"/>
            <a:ext cx="192264" cy="3123120"/>
          </a:xfrm>
          <a:prstGeom prst="upDownArrow">
            <a:avLst/>
          </a:prstGeom>
          <a:gradFill flip="none" rotWithShape="1">
            <a:gsLst>
              <a:gs pos="2000">
                <a:schemeClr val="accent3">
                  <a:lumMod val="54000"/>
                  <a:lumOff val="46000"/>
                </a:schemeClr>
              </a:gs>
              <a:gs pos="26000">
                <a:schemeClr val="accent3">
                  <a:lumMod val="89000"/>
                </a:schemeClr>
              </a:gs>
              <a:gs pos="67000">
                <a:schemeClr val="accent3">
                  <a:lumMod val="75000"/>
                  <a:alpha val="2000"/>
                </a:schemeClr>
              </a:gs>
              <a:gs pos="86000">
                <a:schemeClr val="accent3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645C8C5-AF9F-4E62-AA41-480362684962}"/>
              </a:ext>
            </a:extLst>
          </p:cNvPr>
          <p:cNvSpPr txBox="1"/>
          <p:nvPr/>
        </p:nvSpPr>
        <p:spPr>
          <a:xfrm>
            <a:off x="3397784" y="3606430"/>
            <a:ext cx="535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SKB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74B1EDF-30A1-4181-AA96-8415A7E05008}"/>
              </a:ext>
            </a:extLst>
          </p:cNvPr>
          <p:cNvSpPr/>
          <p:nvPr/>
        </p:nvSpPr>
        <p:spPr>
          <a:xfrm>
            <a:off x="2001389" y="3298592"/>
            <a:ext cx="866517" cy="52938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BPF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A1E5347-CB4F-4F7A-A68B-C0E69DAF46FA}"/>
              </a:ext>
            </a:extLst>
          </p:cNvPr>
          <p:cNvSpPr/>
          <p:nvPr/>
        </p:nvSpPr>
        <p:spPr>
          <a:xfrm>
            <a:off x="461592" y="1750057"/>
            <a:ext cx="2634916" cy="3406625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31B91DA-8F4F-4FA6-B190-F75201189110}"/>
              </a:ext>
            </a:extLst>
          </p:cNvPr>
          <p:cNvSpPr/>
          <p:nvPr/>
        </p:nvSpPr>
        <p:spPr>
          <a:xfrm>
            <a:off x="5389206" y="2019671"/>
            <a:ext cx="3031471" cy="338554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1600" dirty="0">
                <a:latin typeface="Microsoft YaHei" panose="020B0503020204020204" pitchFamily="34" charset="-122"/>
              </a:rPr>
              <a:t> </a:t>
            </a:r>
            <a:r>
              <a:rPr lang="en-US" sz="1600" dirty="0" err="1">
                <a:latin typeface="Microsoft YaHei" panose="020B0503020204020204" pitchFamily="34" charset="-122"/>
              </a:rPr>
              <a:t>ip</a:t>
            </a:r>
            <a:r>
              <a:rPr lang="en-US" sz="1600" dirty="0">
                <a:latin typeface="Microsoft YaHei" panose="020B0503020204020204" pitchFamily="34" charset="-122"/>
              </a:rPr>
              <a:t> link set eth0 </a:t>
            </a:r>
            <a:r>
              <a:rPr lang="en-US" sz="1600" dirty="0" err="1">
                <a:latin typeface="Microsoft YaHei" panose="020B0503020204020204" pitchFamily="34" charset="-122"/>
              </a:rPr>
              <a:t>netns</a:t>
            </a:r>
            <a:r>
              <a:rPr lang="en-US" sz="1600" dirty="0">
                <a:latin typeface="Microsoft YaHei" panose="020B0503020204020204" pitchFamily="34" charset="-122"/>
              </a:rPr>
              <a:t> </a:t>
            </a:r>
            <a:r>
              <a:rPr lang="en-US" sz="1600" dirty="0" err="1">
                <a:latin typeface="Microsoft YaHei" panose="020B0503020204020204" pitchFamily="34" charset="-122"/>
              </a:rPr>
              <a:t>ns_test</a:t>
            </a:r>
            <a:endParaRPr lang="en-US" sz="16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3E01A2A-5D12-4036-A673-FFCA1F8A870E}"/>
              </a:ext>
            </a:extLst>
          </p:cNvPr>
          <p:cNvSpPr/>
          <p:nvPr/>
        </p:nvSpPr>
        <p:spPr>
          <a:xfrm>
            <a:off x="5537355" y="2865416"/>
            <a:ext cx="2707105" cy="369332"/>
          </a:xfrm>
          <a:prstGeom prst="round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open namespace file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0E922A-1F20-429F-AD19-4C37F38EAE40}"/>
              </a:ext>
            </a:extLst>
          </p:cNvPr>
          <p:cNvSpPr/>
          <p:nvPr/>
        </p:nvSpPr>
        <p:spPr>
          <a:xfrm>
            <a:off x="6447742" y="3722477"/>
            <a:ext cx="914400" cy="538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rtnl</a:t>
            </a:r>
            <a:endParaRPr lang="en-US" sz="16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9616980-6D8B-4308-A367-2B87C57A5180}"/>
              </a:ext>
            </a:extLst>
          </p:cNvPr>
          <p:cNvSpPr/>
          <p:nvPr/>
        </p:nvSpPr>
        <p:spPr>
          <a:xfrm>
            <a:off x="5551389" y="4809442"/>
            <a:ext cx="2707105" cy="5275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dev_net_set(dev, net)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85EB6D1-26A2-4A07-BCCC-69D87633CE1B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6890908" y="2358225"/>
            <a:ext cx="14034" cy="507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E0BE55A-CAF0-4386-B877-448137020100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6890908" y="3234748"/>
            <a:ext cx="14034" cy="487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2280A7C-D9A2-4549-A1BE-1423BDFAE1A2}"/>
              </a:ext>
            </a:extLst>
          </p:cNvPr>
          <p:cNvCxnSpPr>
            <a:stCxn id="5" idx="2"/>
            <a:endCxn id="9" idx="0"/>
          </p:cNvCxnSpPr>
          <p:nvPr/>
        </p:nvCxnSpPr>
        <p:spPr>
          <a:xfrm>
            <a:off x="6904942" y="4260854"/>
            <a:ext cx="0" cy="548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B5C4DA7D-0FBD-4CB6-9CF1-42180856E3C6}"/>
              </a:ext>
            </a:extLst>
          </p:cNvPr>
          <p:cNvSpPr/>
          <p:nvPr/>
        </p:nvSpPr>
        <p:spPr>
          <a:xfrm>
            <a:off x="5379661" y="4339969"/>
            <a:ext cx="141769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</a:rPr>
              <a:t>struct net *net</a:t>
            </a:r>
            <a:endParaRPr lang="en-US" sz="16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8831205-5723-4026-984E-6EDA4F6A2E32}"/>
              </a:ext>
            </a:extLst>
          </p:cNvPr>
          <p:cNvSpPr/>
          <p:nvPr/>
        </p:nvSpPr>
        <p:spPr>
          <a:xfrm>
            <a:off x="9252238" y="4505151"/>
            <a:ext cx="2582388" cy="13542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</a:rPr>
              <a:t>Struct dev {</a:t>
            </a:r>
          </a:p>
          <a:p>
            <a:r>
              <a:rPr lang="en-US" sz="1600" dirty="0">
                <a:latin typeface="Calibri" panose="020F0502020204030204" pitchFamily="34" charset="0"/>
              </a:rPr>
              <a:t>    </a:t>
            </a:r>
            <a:r>
              <a:rPr lang="en-US" sz="1600" dirty="0" err="1">
                <a:latin typeface="Calibri" panose="020F0502020204030204" pitchFamily="34" charset="0"/>
              </a:rPr>
              <a:t>possible_net_t</a:t>
            </a:r>
            <a:r>
              <a:rPr lang="en-US" sz="1600" dirty="0">
                <a:latin typeface="Calibri" panose="020F0502020204030204" pitchFamily="34" charset="0"/>
              </a:rPr>
              <a:t>   </a:t>
            </a:r>
            <a:r>
              <a:rPr lang="en-US" sz="1600" dirty="0" err="1">
                <a:latin typeface="Calibri" panose="020F0502020204030204" pitchFamily="34" charset="0"/>
              </a:rPr>
              <a:t>nd_net</a:t>
            </a:r>
            <a:r>
              <a:rPr lang="en-US" sz="1600" dirty="0">
                <a:latin typeface="Calibri" panose="020F0502020204030204" pitchFamily="34" charset="0"/>
              </a:rPr>
              <a:t> {</a:t>
            </a:r>
          </a:p>
          <a:p>
            <a:r>
              <a:rPr lang="en-US" sz="1600" dirty="0">
                <a:latin typeface="Calibri" panose="020F0502020204030204" pitchFamily="34" charset="0"/>
              </a:rPr>
              <a:t>        </a:t>
            </a:r>
            <a:r>
              <a:rPr lang="en-US" sz="1600" b="1" dirty="0">
                <a:latin typeface="Calibri" panose="020F0502020204030204" pitchFamily="34" charset="0"/>
              </a:rPr>
              <a:t>struct net *net;</a:t>
            </a:r>
            <a:endParaRPr lang="en-US" sz="1600" dirty="0">
              <a:latin typeface="Calibri" panose="020F0502020204030204" pitchFamily="34" charset="0"/>
            </a:endParaRPr>
          </a:p>
          <a:p>
            <a:r>
              <a:rPr lang="en-US" sz="1600" dirty="0">
                <a:latin typeface="Calibri" panose="020F0502020204030204" pitchFamily="34" charset="0"/>
              </a:rPr>
              <a:t>    }</a:t>
            </a:r>
          </a:p>
          <a:p>
            <a:r>
              <a:rPr lang="en-US" sz="1600" dirty="0">
                <a:latin typeface="Calibri" panose="020F0502020204030204" pitchFamily="34" charset="0"/>
              </a:rPr>
              <a:t>}</a:t>
            </a:r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id="{ADE5A249-960F-473D-80A4-27461F5F8A4B}"/>
              </a:ext>
            </a:extLst>
          </p:cNvPr>
          <p:cNvSpPr/>
          <p:nvPr/>
        </p:nvSpPr>
        <p:spPr>
          <a:xfrm>
            <a:off x="8438922" y="4981074"/>
            <a:ext cx="632890" cy="175608"/>
          </a:xfrm>
          <a:prstGeom prst="righ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812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29262-5640-4241-8384-0C2209B4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403" y="135001"/>
            <a:ext cx="10515600" cy="1325563"/>
          </a:xfrm>
        </p:spPr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Linux </a:t>
            </a:r>
            <a:r>
              <a:rPr lang="en-US" altLang="zh-CN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Netfilter</a:t>
            </a:r>
            <a:endParaRPr lang="en-US" dirty="0"/>
          </a:p>
        </p:txBody>
      </p:sp>
      <p:graphicFrame>
        <p:nvGraphicFramePr>
          <p:cNvPr id="6" name="Object 5">
            <a:hlinkClick r:id="" action="ppaction://ole?verb=0"/>
            <a:extLst>
              <a:ext uri="{FF2B5EF4-FFF2-40B4-BE49-F238E27FC236}">
                <a16:creationId xmlns:a16="http://schemas.microsoft.com/office/drawing/2014/main" id="{7F42A39C-E446-4E0F-9830-93FFA9A8CD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1408543"/>
              </p:ext>
            </p:extLst>
          </p:nvPr>
        </p:nvGraphicFramePr>
        <p:xfrm>
          <a:off x="1764890" y="2835480"/>
          <a:ext cx="3082412" cy="26703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Presentation" showAsIcon="1" r:id="rId4" imgW="914400" imgH="792360" progId="PowerPoint.Show.12">
                  <p:embed/>
                </p:oleObj>
              </mc:Choice>
              <mc:Fallback>
                <p:oleObj name="Presentation" showAsIcon="1" r:id="rId4" imgW="914400" imgH="792360" progId="PowerPoint.Show.12">
                  <p:embed/>
                  <p:pic>
                    <p:nvPicPr>
                      <p:cNvPr id="6" name="Object 5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7F42A39C-E446-4E0F-9830-93FFA9A8CD7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764890" y="2835480"/>
                        <a:ext cx="3082412" cy="26703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78629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AF1523F-9A65-4DE7-BEA7-19C05A5B65ED}"/>
              </a:ext>
            </a:extLst>
          </p:cNvPr>
          <p:cNvSpPr/>
          <p:nvPr/>
        </p:nvSpPr>
        <p:spPr>
          <a:xfrm>
            <a:off x="1805354" y="2297724"/>
            <a:ext cx="1418492" cy="621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</a:t>
            </a:r>
          </a:p>
          <a:p>
            <a:pPr algn="ctr"/>
            <a:r>
              <a:rPr lang="en-US" dirty="0"/>
              <a:t>PREROUTING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0DBB7F1-7BD2-44B6-B2DB-3CCDA49053FA}"/>
              </a:ext>
            </a:extLst>
          </p:cNvPr>
          <p:cNvSpPr/>
          <p:nvPr/>
        </p:nvSpPr>
        <p:spPr>
          <a:xfrm>
            <a:off x="7831016" y="2338755"/>
            <a:ext cx="1418492" cy="621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mangle</a:t>
            </a:r>
          </a:p>
          <a:p>
            <a:pPr algn="ctr"/>
            <a:r>
              <a:rPr lang="en-US" dirty="0"/>
              <a:t>PREROUTING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2E1C791-CF88-42EF-B696-D7A2B5C06E45}"/>
              </a:ext>
            </a:extLst>
          </p:cNvPr>
          <p:cNvGrpSpPr/>
          <p:nvPr/>
        </p:nvGrpSpPr>
        <p:grpSpPr>
          <a:xfrm>
            <a:off x="4161692" y="2098432"/>
            <a:ext cx="2368062" cy="1049215"/>
            <a:chOff x="4161692" y="2379785"/>
            <a:chExt cx="2368062" cy="104921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150BEAE-49B8-41BA-BC5E-A4555C82A6E6}"/>
                </a:ext>
              </a:extLst>
            </p:cNvPr>
            <p:cNvSpPr/>
            <p:nvPr/>
          </p:nvSpPr>
          <p:spPr>
            <a:xfrm>
              <a:off x="4161692" y="2379785"/>
              <a:ext cx="2368062" cy="104921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CONNTRACK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DC9DB7-81EE-4491-9603-1C84D4C6E666}"/>
                </a:ext>
              </a:extLst>
            </p:cNvPr>
            <p:cNvSpPr/>
            <p:nvPr/>
          </p:nvSpPr>
          <p:spPr>
            <a:xfrm>
              <a:off x="5638800" y="2379785"/>
              <a:ext cx="586154" cy="39858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sctp</a:t>
              </a:r>
              <a:endParaRPr lang="en-US" dirty="0"/>
            </a:p>
          </p:txBody>
        </p:sp>
      </p:grp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D643772-4CFE-40BA-BAD7-22EC30322A31}"/>
              </a:ext>
            </a:extLst>
          </p:cNvPr>
          <p:cNvCxnSpPr>
            <a:stCxn id="4" idx="3"/>
            <a:endCxn id="5" idx="2"/>
          </p:cNvCxnSpPr>
          <p:nvPr/>
        </p:nvCxnSpPr>
        <p:spPr>
          <a:xfrm>
            <a:off x="3223846" y="2608386"/>
            <a:ext cx="937846" cy="14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70BF79C-0004-46DC-9364-9C575018A14F}"/>
              </a:ext>
            </a:extLst>
          </p:cNvPr>
          <p:cNvCxnSpPr>
            <a:stCxn id="5" idx="6"/>
            <a:endCxn id="6" idx="1"/>
          </p:cNvCxnSpPr>
          <p:nvPr/>
        </p:nvCxnSpPr>
        <p:spPr>
          <a:xfrm>
            <a:off x="6529754" y="2623040"/>
            <a:ext cx="1301262" cy="26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45B36BD-D1C6-4B5A-82C4-3F5C8646F6FB}"/>
              </a:ext>
            </a:extLst>
          </p:cNvPr>
          <p:cNvSpPr/>
          <p:nvPr/>
        </p:nvSpPr>
        <p:spPr>
          <a:xfrm>
            <a:off x="1805354" y="4636837"/>
            <a:ext cx="1418492" cy="621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raw</a:t>
            </a:r>
          </a:p>
          <a:p>
            <a:pPr algn="ctr"/>
            <a:r>
              <a:rPr lang="en-US" dirty="0"/>
              <a:t>OUTPUT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DF8AB-7E73-48FC-8D9A-DEAF804C3807}"/>
              </a:ext>
            </a:extLst>
          </p:cNvPr>
          <p:cNvSpPr/>
          <p:nvPr/>
        </p:nvSpPr>
        <p:spPr>
          <a:xfrm>
            <a:off x="7831016" y="4677868"/>
            <a:ext cx="1418492" cy="6213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mangle</a:t>
            </a:r>
          </a:p>
          <a:p>
            <a:pPr algn="ctr"/>
            <a:r>
              <a:rPr lang="en-US" dirty="0"/>
              <a:t>OUTPUT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F016918-9648-4F51-A8D9-E2C360C80923}"/>
              </a:ext>
            </a:extLst>
          </p:cNvPr>
          <p:cNvGrpSpPr/>
          <p:nvPr/>
        </p:nvGrpSpPr>
        <p:grpSpPr>
          <a:xfrm>
            <a:off x="4161692" y="4437545"/>
            <a:ext cx="2368062" cy="1049215"/>
            <a:chOff x="4161692" y="2379785"/>
            <a:chExt cx="2368062" cy="1049215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779B89DC-6E4C-4EDE-9ADD-903F78CD9CE7}"/>
                </a:ext>
              </a:extLst>
            </p:cNvPr>
            <p:cNvSpPr/>
            <p:nvPr/>
          </p:nvSpPr>
          <p:spPr>
            <a:xfrm>
              <a:off x="4161692" y="2379785"/>
              <a:ext cx="2368062" cy="1049215"/>
            </a:xfrm>
            <a:prstGeom prst="ellipse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CONNTRACK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E41C9F5-9B08-4694-BDE0-7D69ACBDA5D4}"/>
                </a:ext>
              </a:extLst>
            </p:cNvPr>
            <p:cNvSpPr/>
            <p:nvPr/>
          </p:nvSpPr>
          <p:spPr>
            <a:xfrm>
              <a:off x="5638800" y="2379785"/>
              <a:ext cx="586154" cy="398584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sctp</a:t>
              </a:r>
              <a:endParaRPr lang="en-US" dirty="0"/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E9B4387-5B04-4D4F-8F32-EC700C2A944F}"/>
              </a:ext>
            </a:extLst>
          </p:cNvPr>
          <p:cNvCxnSpPr>
            <a:stCxn id="13" idx="3"/>
            <a:endCxn id="16" idx="2"/>
          </p:cNvCxnSpPr>
          <p:nvPr/>
        </p:nvCxnSpPr>
        <p:spPr>
          <a:xfrm>
            <a:off x="3223846" y="4947499"/>
            <a:ext cx="937846" cy="14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4C0ECDA-886E-4700-93D3-3703537460B7}"/>
              </a:ext>
            </a:extLst>
          </p:cNvPr>
          <p:cNvCxnSpPr>
            <a:stCxn id="16" idx="6"/>
            <a:endCxn id="14" idx="1"/>
          </p:cNvCxnSpPr>
          <p:nvPr/>
        </p:nvCxnSpPr>
        <p:spPr>
          <a:xfrm>
            <a:off x="6529754" y="4962153"/>
            <a:ext cx="1301262" cy="263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91C93B2-0F02-47F8-A2FF-7DA1DB84D23D}"/>
              </a:ext>
            </a:extLst>
          </p:cNvPr>
          <p:cNvSpPr txBox="1"/>
          <p:nvPr/>
        </p:nvSpPr>
        <p:spPr>
          <a:xfrm>
            <a:off x="1805354" y="3645815"/>
            <a:ext cx="17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nf_conntrack_in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2B1683-94DD-472A-BF83-2BF60C1E6645}"/>
              </a:ext>
            </a:extLst>
          </p:cNvPr>
          <p:cNvSpPr txBox="1"/>
          <p:nvPr/>
        </p:nvSpPr>
        <p:spPr>
          <a:xfrm>
            <a:off x="4518941" y="3669477"/>
            <a:ext cx="2308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sctp_new</a:t>
            </a:r>
            <a:r>
              <a:rPr lang="en-US" dirty="0"/>
              <a:t>/</a:t>
            </a:r>
            <a:r>
              <a:rPr lang="en-US" dirty="0" err="1"/>
              <a:t>sctp_packet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0C73249-0DC0-4101-BDF7-BEB03971D7ED}"/>
              </a:ext>
            </a:extLst>
          </p:cNvPr>
          <p:cNvCxnSpPr/>
          <p:nvPr/>
        </p:nvCxnSpPr>
        <p:spPr>
          <a:xfrm>
            <a:off x="3545926" y="3854143"/>
            <a:ext cx="937846" cy="14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1">
            <a:extLst>
              <a:ext uri="{FF2B5EF4-FFF2-40B4-BE49-F238E27FC236}">
                <a16:creationId xmlns:a16="http://schemas.microsoft.com/office/drawing/2014/main" id="{F9860850-4886-48F4-965A-A2FC98ED3CDC}"/>
              </a:ext>
            </a:extLst>
          </p:cNvPr>
          <p:cNvSpPr txBox="1">
            <a:spLocks/>
          </p:cNvSpPr>
          <p:nvPr/>
        </p:nvSpPr>
        <p:spPr>
          <a:xfrm>
            <a:off x="687403" y="1350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Conntrack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SCTP </a:t>
            </a:r>
            <a:r>
              <a:rPr lang="en-US" altLang="zh-CN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Netfilter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261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48A0E00-7142-4E34-BCED-A5C7FA728B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3" b="1508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2F463EE9-C50E-4F1F-BE79-7919B6A0E3C2}"/>
              </a:ext>
            </a:extLst>
          </p:cNvPr>
          <p:cNvSpPr>
            <a:spLocks noChangeAspect="1"/>
          </p:cNvSpPr>
          <p:nvPr/>
        </p:nvSpPr>
        <p:spPr>
          <a:xfrm>
            <a:off x="1043354" y="480646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4D1E7A1-2D8E-4B95-A3DB-703557894520}"/>
              </a:ext>
            </a:extLst>
          </p:cNvPr>
          <p:cNvSpPr>
            <a:spLocks noChangeAspect="1"/>
          </p:cNvSpPr>
          <p:nvPr/>
        </p:nvSpPr>
        <p:spPr>
          <a:xfrm>
            <a:off x="1195754" y="633046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0679178-E901-4ADE-916E-7BD5836A38BC}"/>
              </a:ext>
            </a:extLst>
          </p:cNvPr>
          <p:cNvSpPr>
            <a:spLocks noChangeAspect="1"/>
          </p:cNvSpPr>
          <p:nvPr/>
        </p:nvSpPr>
        <p:spPr>
          <a:xfrm flipV="1">
            <a:off x="1395046" y="301284"/>
            <a:ext cx="86388" cy="852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178D00D-57BA-49A6-9A76-44933BD3C6D0}"/>
              </a:ext>
            </a:extLst>
          </p:cNvPr>
          <p:cNvSpPr>
            <a:spLocks noChangeAspect="1"/>
          </p:cNvSpPr>
          <p:nvPr/>
        </p:nvSpPr>
        <p:spPr>
          <a:xfrm>
            <a:off x="820612" y="339973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2FF1577-D890-48F1-A59B-9F45666A403D}"/>
              </a:ext>
            </a:extLst>
          </p:cNvPr>
          <p:cNvSpPr>
            <a:spLocks noChangeAspect="1"/>
          </p:cNvSpPr>
          <p:nvPr/>
        </p:nvSpPr>
        <p:spPr>
          <a:xfrm>
            <a:off x="1676400" y="536622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02BA2DC-8AED-45EF-88D0-0C675F16E3DC}"/>
              </a:ext>
            </a:extLst>
          </p:cNvPr>
          <p:cNvSpPr>
            <a:spLocks noChangeAspect="1"/>
          </p:cNvSpPr>
          <p:nvPr/>
        </p:nvSpPr>
        <p:spPr>
          <a:xfrm>
            <a:off x="2508739" y="304800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C1CB99-64F7-41C1-8A0D-5658AC2E2A28}"/>
              </a:ext>
            </a:extLst>
          </p:cNvPr>
          <p:cNvSpPr>
            <a:spLocks noChangeAspect="1"/>
          </p:cNvSpPr>
          <p:nvPr/>
        </p:nvSpPr>
        <p:spPr>
          <a:xfrm>
            <a:off x="10281139" y="458079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8D4A04E-E337-494A-A5ED-9AE178AE929C}"/>
              </a:ext>
            </a:extLst>
          </p:cNvPr>
          <p:cNvSpPr>
            <a:spLocks noChangeAspect="1"/>
          </p:cNvSpPr>
          <p:nvPr/>
        </p:nvSpPr>
        <p:spPr>
          <a:xfrm>
            <a:off x="10058400" y="857541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18BA11F-888C-40E9-A507-E9952C3F2F65}"/>
              </a:ext>
            </a:extLst>
          </p:cNvPr>
          <p:cNvSpPr>
            <a:spLocks noChangeAspect="1"/>
          </p:cNvSpPr>
          <p:nvPr/>
        </p:nvSpPr>
        <p:spPr>
          <a:xfrm flipV="1">
            <a:off x="10808677" y="196811"/>
            <a:ext cx="86388" cy="85279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1F84BB5-BFFC-41EA-A8F8-B9C53AE0A38B}"/>
              </a:ext>
            </a:extLst>
          </p:cNvPr>
          <p:cNvSpPr>
            <a:spLocks noChangeAspect="1"/>
          </p:cNvSpPr>
          <p:nvPr/>
        </p:nvSpPr>
        <p:spPr>
          <a:xfrm>
            <a:off x="9683258" y="564468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0246075-AC11-4783-A729-0EB23C92EEB2}"/>
              </a:ext>
            </a:extLst>
          </p:cNvPr>
          <p:cNvSpPr>
            <a:spLocks noChangeAspect="1"/>
          </p:cNvSpPr>
          <p:nvPr/>
        </p:nvSpPr>
        <p:spPr>
          <a:xfrm>
            <a:off x="11371385" y="529295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1B1A158-A1FB-476C-9031-144416C0981C}"/>
              </a:ext>
            </a:extLst>
          </p:cNvPr>
          <p:cNvSpPr>
            <a:spLocks noChangeAspect="1"/>
          </p:cNvSpPr>
          <p:nvPr/>
        </p:nvSpPr>
        <p:spPr>
          <a:xfrm>
            <a:off x="8194427" y="259523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D9AE3EE-7B9D-4C0C-86B8-382AC857B26B}"/>
              </a:ext>
            </a:extLst>
          </p:cNvPr>
          <p:cNvSpPr>
            <a:spLocks noChangeAspect="1"/>
          </p:cNvSpPr>
          <p:nvPr/>
        </p:nvSpPr>
        <p:spPr>
          <a:xfrm>
            <a:off x="8757134" y="986499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6A28713-99B2-4118-AEE9-B5F1FA164D14}"/>
              </a:ext>
            </a:extLst>
          </p:cNvPr>
          <p:cNvSpPr>
            <a:spLocks noChangeAspect="1"/>
          </p:cNvSpPr>
          <p:nvPr/>
        </p:nvSpPr>
        <p:spPr>
          <a:xfrm>
            <a:off x="2016366" y="1314745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6A7F963-498F-4C7D-90B5-ACED310DBB72}"/>
              </a:ext>
            </a:extLst>
          </p:cNvPr>
          <p:cNvSpPr txBox="1"/>
          <p:nvPr/>
        </p:nvSpPr>
        <p:spPr>
          <a:xfrm>
            <a:off x="169717" y="3719839"/>
            <a:ext cx="2382911" cy="523220"/>
          </a:xfrm>
          <a:prstGeom prst="rect">
            <a:avLst/>
          </a:prstGeom>
          <a:noFill/>
          <a:effectLst>
            <a:glow rad="63500">
              <a:schemeClr val="accent2">
                <a:satMod val="175000"/>
                <a:alpha val="40000"/>
              </a:schemeClr>
            </a:glow>
            <a:innerShdw blurRad="63500" dist="50800" dir="16200000">
              <a:prstClr val="black">
                <a:alpha val="50000"/>
              </a:prstClr>
            </a:innerShdw>
            <a:reflection blurRad="6350" stA="50000" endA="300" endPos="55000" dir="5400000" sy="-100000" algn="bl" rotWithShape="0"/>
          </a:effectLst>
        </p:spPr>
        <p:txBody>
          <a:bodyPr wrap="square" rtlCol="0">
            <a:spAutoFit/>
          </a:bodyPr>
          <a:lstStyle/>
          <a:p>
            <a:r>
              <a:rPr lang="en-US" sz="2800" i="1" dirty="0">
                <a:ln w="0"/>
                <a:solidFill>
                  <a:srgbClr val="566192"/>
                </a:solidFill>
                <a:latin typeface="Dubai Light" panose="020B0303030403030204" pitchFamily="34" charset="-78"/>
                <a:cs typeface="Dubai Light" panose="020B0303030403030204" pitchFamily="34" charset="-78"/>
              </a:rPr>
              <a:t>namespace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C33560A-F146-40CA-BAB4-21204610705A}"/>
              </a:ext>
            </a:extLst>
          </p:cNvPr>
          <p:cNvSpPr/>
          <p:nvPr/>
        </p:nvSpPr>
        <p:spPr>
          <a:xfrm>
            <a:off x="7323215" y="6143500"/>
            <a:ext cx="1433919" cy="52322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r>
              <a:rPr lang="en-US" sz="2800" i="1" dirty="0">
                <a:ln w="0"/>
                <a:solidFill>
                  <a:srgbClr val="566192"/>
                </a:solidFill>
                <a:effectLst>
                  <a:outerShdw blurRad="60007" dist="200025" dir="15000000" sy="30000" kx="-1800000" algn="bl" rotWithShape="0">
                    <a:schemeClr val="bg2">
                      <a:lumMod val="60000"/>
                      <a:lumOff val="40000"/>
                      <a:alpha val="96000"/>
                    </a:schemeClr>
                  </a:outerShdw>
                </a:effectLst>
                <a:latin typeface="Dubai Light" panose="020B0303030403030204" pitchFamily="34" charset="-78"/>
                <a:cs typeface="Dubai Light" panose="020B0303030403030204" pitchFamily="34" charset="-78"/>
              </a:rPr>
              <a:t>iptables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4B06937-B909-4578-856C-6A5D5E68AF86}"/>
              </a:ext>
            </a:extLst>
          </p:cNvPr>
          <p:cNvSpPr/>
          <p:nvPr/>
        </p:nvSpPr>
        <p:spPr>
          <a:xfrm>
            <a:off x="2996129" y="5301592"/>
            <a:ext cx="14339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>
                <a:ln w="0"/>
                <a:solidFill>
                  <a:srgbClr val="566192"/>
                </a:solidFill>
                <a:effectLst>
                  <a:outerShdw blurRad="60007" dist="200025" dir="15000000" sy="30000" kx="-1800000" algn="bl" rotWithShape="0">
                    <a:schemeClr val="bg2">
                      <a:lumMod val="60000"/>
                      <a:lumOff val="40000"/>
                      <a:alpha val="96000"/>
                    </a:schemeClr>
                  </a:outerShdw>
                </a:effectLst>
                <a:latin typeface="Dubai Light" panose="020B0303030403030204" pitchFamily="34" charset="-78"/>
                <a:cs typeface="Dubai Light" panose="020B0303030403030204" pitchFamily="34" charset="-78"/>
              </a:rPr>
              <a:t>route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AB6D97D-C845-431D-871E-36D0D7CE36CA}"/>
              </a:ext>
            </a:extLst>
          </p:cNvPr>
          <p:cNvSpPr/>
          <p:nvPr/>
        </p:nvSpPr>
        <p:spPr>
          <a:xfrm>
            <a:off x="8521109" y="2177585"/>
            <a:ext cx="35657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 err="1">
                <a:ln w="0"/>
                <a:solidFill>
                  <a:srgbClr val="566192"/>
                </a:solidFill>
                <a:effectLst>
                  <a:outerShdw blurRad="60007" dist="200025" dir="15000000" sy="30000" kx="-1800000" algn="bl" rotWithShape="0">
                    <a:schemeClr val="bg2">
                      <a:lumMod val="60000"/>
                      <a:lumOff val="40000"/>
                      <a:alpha val="96000"/>
                    </a:schemeClr>
                  </a:outerShdw>
                </a:effectLst>
                <a:latin typeface="Dubai Light" panose="020B0303030403030204" pitchFamily="34" charset="-78"/>
                <a:cs typeface="Dubai Light" panose="020B0303030403030204" pitchFamily="34" charset="-78"/>
              </a:rPr>
              <a:t>macvlan</a:t>
            </a:r>
            <a:r>
              <a:rPr lang="en-US" sz="2800" i="1" dirty="0">
                <a:ln w="0"/>
                <a:solidFill>
                  <a:srgbClr val="566192"/>
                </a:solidFill>
                <a:effectLst>
                  <a:outerShdw blurRad="60007" dist="200025" dir="15000000" sy="30000" kx="-1800000" algn="bl" rotWithShape="0">
                    <a:schemeClr val="bg2">
                      <a:lumMod val="60000"/>
                      <a:lumOff val="40000"/>
                      <a:alpha val="96000"/>
                    </a:schemeClr>
                  </a:outerShdw>
                </a:effectLst>
                <a:latin typeface="Dubai Light" panose="020B0303030403030204" pitchFamily="34" charset="-78"/>
                <a:cs typeface="Dubai Light" panose="020B0303030403030204" pitchFamily="34" charset="-78"/>
              </a:rPr>
              <a:t>    </a:t>
            </a:r>
            <a:r>
              <a:rPr lang="en-US" sz="2800" i="1" dirty="0" err="1">
                <a:ln w="0"/>
                <a:solidFill>
                  <a:srgbClr val="566192"/>
                </a:solidFill>
                <a:effectLst>
                  <a:outerShdw blurRad="60007" dist="200025" dir="15000000" sy="30000" kx="-1800000" algn="bl" rotWithShape="0">
                    <a:schemeClr val="bg2">
                      <a:lumMod val="60000"/>
                      <a:lumOff val="40000"/>
                      <a:alpha val="96000"/>
                    </a:schemeClr>
                  </a:outerShdw>
                </a:effectLst>
                <a:latin typeface="Dubai Light" panose="020B0303030403030204" pitchFamily="34" charset="-78"/>
                <a:cs typeface="Dubai Light" panose="020B0303030403030204" pitchFamily="34" charset="-78"/>
              </a:rPr>
              <a:t>ipvlan</a:t>
            </a:r>
            <a:endParaRPr lang="en-US" sz="2800" i="1" dirty="0">
              <a:ln w="0"/>
              <a:solidFill>
                <a:srgbClr val="566192"/>
              </a:solidFill>
              <a:effectLst>
                <a:outerShdw blurRad="60007" dist="200025" dir="15000000" sy="30000" kx="-1800000" algn="bl" rotWithShape="0">
                  <a:schemeClr val="bg2">
                    <a:lumMod val="60000"/>
                    <a:lumOff val="40000"/>
                    <a:alpha val="96000"/>
                  </a:schemeClr>
                </a:outerShdw>
              </a:effectLst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F04242D-91CB-4538-B77F-5A1C149BA58F}"/>
              </a:ext>
            </a:extLst>
          </p:cNvPr>
          <p:cNvSpPr/>
          <p:nvPr/>
        </p:nvSpPr>
        <p:spPr>
          <a:xfrm>
            <a:off x="4023895" y="868154"/>
            <a:ext cx="14339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>
                <a:ln w="0"/>
                <a:solidFill>
                  <a:srgbClr val="566192"/>
                </a:solidFill>
                <a:effectLst>
                  <a:outerShdw blurRad="60007" dist="200025" dir="15000000" sy="30000" kx="-1800000" algn="bl" rotWithShape="0">
                    <a:schemeClr val="bg2">
                      <a:lumMod val="60000"/>
                      <a:lumOff val="40000"/>
                      <a:alpha val="96000"/>
                    </a:schemeClr>
                  </a:outerShdw>
                </a:effectLst>
                <a:latin typeface="Dubai Light" panose="020B0303030403030204" pitchFamily="34" charset="-78"/>
                <a:cs typeface="Dubai Light" panose="020B0303030403030204" pitchFamily="34" charset="-78"/>
              </a:rPr>
              <a:t>BFD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E835E4E-6996-4D10-BEF0-05E403C1247C}"/>
              </a:ext>
            </a:extLst>
          </p:cNvPr>
          <p:cNvSpPr>
            <a:spLocks noChangeAspect="1"/>
          </p:cNvSpPr>
          <p:nvPr/>
        </p:nvSpPr>
        <p:spPr>
          <a:xfrm>
            <a:off x="194055" y="1124549"/>
            <a:ext cx="45720" cy="4572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9FE01F5-EC6E-40BD-8467-9B399BF3014B}"/>
              </a:ext>
            </a:extLst>
          </p:cNvPr>
          <p:cNvSpPr>
            <a:spLocks noChangeAspect="1"/>
          </p:cNvSpPr>
          <p:nvPr/>
        </p:nvSpPr>
        <p:spPr>
          <a:xfrm>
            <a:off x="11751111" y="1021530"/>
            <a:ext cx="91440" cy="91440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EE43CED-072A-403D-B84C-9F3CEFB36060}"/>
              </a:ext>
            </a:extLst>
          </p:cNvPr>
          <p:cNvSpPr>
            <a:spLocks noChangeAspect="1"/>
          </p:cNvSpPr>
          <p:nvPr/>
        </p:nvSpPr>
        <p:spPr>
          <a:xfrm flipV="1">
            <a:off x="10847539" y="1517340"/>
            <a:ext cx="86388" cy="85279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E4C2826E-689A-40B7-AF0A-001072F7ADB2}"/>
              </a:ext>
            </a:extLst>
          </p:cNvPr>
          <p:cNvSpPr>
            <a:spLocks noChangeAspect="1"/>
          </p:cNvSpPr>
          <p:nvPr/>
        </p:nvSpPr>
        <p:spPr>
          <a:xfrm>
            <a:off x="11128893" y="1752678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0AF46FE-D9FD-4AC7-928D-D90D803D06B9}"/>
              </a:ext>
            </a:extLst>
          </p:cNvPr>
          <p:cNvSpPr>
            <a:spLocks noChangeAspect="1"/>
          </p:cNvSpPr>
          <p:nvPr/>
        </p:nvSpPr>
        <p:spPr>
          <a:xfrm>
            <a:off x="1055632" y="1560834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019BF0D-3350-47F2-AC57-A0F605C33184}"/>
              </a:ext>
            </a:extLst>
          </p:cNvPr>
          <p:cNvSpPr>
            <a:spLocks noChangeAspect="1"/>
          </p:cNvSpPr>
          <p:nvPr/>
        </p:nvSpPr>
        <p:spPr>
          <a:xfrm>
            <a:off x="1315453" y="2161744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BA0F67C-5D6C-4C1A-8847-091AF2559867}"/>
              </a:ext>
            </a:extLst>
          </p:cNvPr>
          <p:cNvSpPr>
            <a:spLocks noChangeAspect="1"/>
          </p:cNvSpPr>
          <p:nvPr/>
        </p:nvSpPr>
        <p:spPr>
          <a:xfrm>
            <a:off x="3715895" y="385106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ABFD38B-3163-446A-A2D1-55242A68A2F3}"/>
              </a:ext>
            </a:extLst>
          </p:cNvPr>
          <p:cNvSpPr/>
          <p:nvPr/>
        </p:nvSpPr>
        <p:spPr>
          <a:xfrm>
            <a:off x="9659048" y="5476769"/>
            <a:ext cx="1335622" cy="4607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>
              <a:lnSpc>
                <a:spcPct val="150000"/>
              </a:lnSpc>
              <a:spcAft>
                <a:spcPts val="600"/>
              </a:spcAft>
            </a:pPr>
            <a:r>
              <a:rPr lang="en-US" altLang="zh-CN" u="sng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Jinqing Yan</a:t>
            </a:r>
          </a:p>
        </p:txBody>
      </p:sp>
      <p:sp>
        <p:nvSpPr>
          <p:cNvPr id="47" name="Star: 4 Points 46">
            <a:extLst>
              <a:ext uri="{FF2B5EF4-FFF2-40B4-BE49-F238E27FC236}">
                <a16:creationId xmlns:a16="http://schemas.microsoft.com/office/drawing/2014/main" id="{8BE20744-21F9-4D18-B54E-9E39675FCAD3}"/>
              </a:ext>
            </a:extLst>
          </p:cNvPr>
          <p:cNvSpPr/>
          <p:nvPr/>
        </p:nvSpPr>
        <p:spPr>
          <a:xfrm>
            <a:off x="7292508" y="167053"/>
            <a:ext cx="137160" cy="365760"/>
          </a:xfrm>
          <a:prstGeom prst="star4">
            <a:avLst/>
          </a:prstGeom>
          <a:gradFill>
            <a:gsLst>
              <a:gs pos="84000">
                <a:schemeClr val="tx1">
                  <a:lumMod val="16000"/>
                  <a:lumOff val="84000"/>
                </a:schemeClr>
              </a:gs>
              <a:gs pos="97000">
                <a:schemeClr val="accent3">
                  <a:lumMod val="7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Explosion: 8 Points 47">
            <a:extLst>
              <a:ext uri="{FF2B5EF4-FFF2-40B4-BE49-F238E27FC236}">
                <a16:creationId xmlns:a16="http://schemas.microsoft.com/office/drawing/2014/main" id="{911F39A9-853F-485E-B820-F42DEDCDD4B3}"/>
              </a:ext>
            </a:extLst>
          </p:cNvPr>
          <p:cNvSpPr/>
          <p:nvPr/>
        </p:nvSpPr>
        <p:spPr>
          <a:xfrm>
            <a:off x="4757750" y="327366"/>
            <a:ext cx="91440" cy="182880"/>
          </a:xfrm>
          <a:prstGeom prst="irregularSeal1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Star: 4 Points 48">
            <a:extLst>
              <a:ext uri="{FF2B5EF4-FFF2-40B4-BE49-F238E27FC236}">
                <a16:creationId xmlns:a16="http://schemas.microsoft.com/office/drawing/2014/main" id="{FED98179-A21E-4631-9FB8-1E92981239C5}"/>
              </a:ext>
            </a:extLst>
          </p:cNvPr>
          <p:cNvSpPr/>
          <p:nvPr/>
        </p:nvSpPr>
        <p:spPr>
          <a:xfrm>
            <a:off x="476699" y="1432051"/>
            <a:ext cx="91440" cy="365760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E39149A-6152-4EDC-9C63-3634D5EA4CB9}"/>
              </a:ext>
            </a:extLst>
          </p:cNvPr>
          <p:cNvSpPr>
            <a:spLocks noChangeAspect="1"/>
          </p:cNvSpPr>
          <p:nvPr/>
        </p:nvSpPr>
        <p:spPr>
          <a:xfrm>
            <a:off x="244418" y="5004326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F0FD1DB9-0F1D-41B4-8940-3B54DD8348E3}"/>
              </a:ext>
            </a:extLst>
          </p:cNvPr>
          <p:cNvSpPr>
            <a:spLocks noChangeAspect="1"/>
          </p:cNvSpPr>
          <p:nvPr/>
        </p:nvSpPr>
        <p:spPr>
          <a:xfrm>
            <a:off x="1518427" y="5476769"/>
            <a:ext cx="45720" cy="45133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2" name="Star: 4 Points 51">
            <a:extLst>
              <a:ext uri="{FF2B5EF4-FFF2-40B4-BE49-F238E27FC236}">
                <a16:creationId xmlns:a16="http://schemas.microsoft.com/office/drawing/2014/main" id="{E1C15293-52BF-4539-B602-8F2C4DFA139A}"/>
              </a:ext>
            </a:extLst>
          </p:cNvPr>
          <p:cNvSpPr/>
          <p:nvPr/>
        </p:nvSpPr>
        <p:spPr>
          <a:xfrm>
            <a:off x="10304221" y="4852810"/>
            <a:ext cx="182880" cy="182880"/>
          </a:xfrm>
          <a:prstGeom prst="star4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DB398C9-FE86-49EC-A6FC-1B61A8A27312}"/>
              </a:ext>
            </a:extLst>
          </p:cNvPr>
          <p:cNvSpPr>
            <a:spLocks noChangeAspect="1"/>
          </p:cNvSpPr>
          <p:nvPr/>
        </p:nvSpPr>
        <p:spPr>
          <a:xfrm flipV="1">
            <a:off x="11569751" y="4268405"/>
            <a:ext cx="86388" cy="85279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2835FA32-3BE6-4669-8E31-CD528E486AE9}"/>
              </a:ext>
            </a:extLst>
          </p:cNvPr>
          <p:cNvSpPr txBox="1">
            <a:spLocks/>
          </p:cNvSpPr>
          <p:nvPr/>
        </p:nvSpPr>
        <p:spPr>
          <a:xfrm>
            <a:off x="3574433" y="2605193"/>
            <a:ext cx="4338054" cy="933115"/>
          </a:xfrm>
          <a:prstGeom prst="rect">
            <a:avLst/>
          </a:prstGeom>
          <a:effectLst>
            <a:outerShdw blurRad="1270000" dist="546100" dir="21540000" sx="1000" sy="1000" algn="ctr" rotWithShape="0">
              <a:schemeClr val="tx1"/>
            </a:outerShdw>
            <a:softEdge rad="31750"/>
          </a:effectLst>
          <a:scene3d>
            <a:camera prst="orthographicFront"/>
            <a:lightRig rig="threePt" dir="t"/>
          </a:scene3d>
          <a:sp3d>
            <a:bevelT w="69850"/>
          </a:sp3d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>
                <a:effectLst/>
              </a:rPr>
              <a:t> </a:t>
            </a:r>
            <a:r>
              <a:rPr lang="en-US" sz="5300" dirty="0">
                <a:effectLst/>
                <a:latin typeface="+mn-lt"/>
              </a:rPr>
              <a:t>Network Basics</a:t>
            </a:r>
            <a:endParaRPr lang="en-US" sz="4500" dirty="0">
              <a:effectLst/>
              <a:latin typeface="+mn-lt"/>
            </a:endParaRPr>
          </a:p>
        </p:txBody>
      </p:sp>
      <p:sp>
        <p:nvSpPr>
          <p:cNvPr id="55" name="Star: 4 Points 54">
            <a:extLst>
              <a:ext uri="{FF2B5EF4-FFF2-40B4-BE49-F238E27FC236}">
                <a16:creationId xmlns:a16="http://schemas.microsoft.com/office/drawing/2014/main" id="{5FF6581A-69C1-4A18-8CD3-F7E3E3CEFDFB}"/>
              </a:ext>
            </a:extLst>
          </p:cNvPr>
          <p:cNvSpPr/>
          <p:nvPr/>
        </p:nvSpPr>
        <p:spPr>
          <a:xfrm>
            <a:off x="10035540" y="1727358"/>
            <a:ext cx="137160" cy="365760"/>
          </a:xfrm>
          <a:prstGeom prst="star4">
            <a:avLst/>
          </a:prstGeom>
          <a:gradFill>
            <a:gsLst>
              <a:gs pos="84000">
                <a:schemeClr val="tx1">
                  <a:lumMod val="16000"/>
                  <a:lumOff val="84000"/>
                </a:schemeClr>
              </a:gs>
              <a:gs pos="97000">
                <a:schemeClr val="accent3">
                  <a:lumMod val="7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Star: 4 Points 55">
            <a:extLst>
              <a:ext uri="{FF2B5EF4-FFF2-40B4-BE49-F238E27FC236}">
                <a16:creationId xmlns:a16="http://schemas.microsoft.com/office/drawing/2014/main" id="{9EF56DE1-34B8-4165-ADBB-4C46CF904B3E}"/>
              </a:ext>
            </a:extLst>
          </p:cNvPr>
          <p:cNvSpPr/>
          <p:nvPr/>
        </p:nvSpPr>
        <p:spPr>
          <a:xfrm>
            <a:off x="2325862" y="525779"/>
            <a:ext cx="137160" cy="365760"/>
          </a:xfrm>
          <a:prstGeom prst="star4">
            <a:avLst/>
          </a:prstGeom>
          <a:gradFill>
            <a:gsLst>
              <a:gs pos="84000">
                <a:schemeClr val="tx1">
                  <a:lumMod val="16000"/>
                  <a:lumOff val="84000"/>
                </a:schemeClr>
              </a:gs>
              <a:gs pos="97000">
                <a:schemeClr val="accent3">
                  <a:lumMod val="7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69E5C23-FCD9-4787-AC48-94F6C0240552}"/>
              </a:ext>
            </a:extLst>
          </p:cNvPr>
          <p:cNvSpPr>
            <a:spLocks noChangeAspect="1"/>
          </p:cNvSpPr>
          <p:nvPr/>
        </p:nvSpPr>
        <p:spPr>
          <a:xfrm flipV="1">
            <a:off x="10808677" y="216005"/>
            <a:ext cx="86388" cy="852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F6D57DC5-A9B2-4782-9C9B-5528A8A2181A}"/>
              </a:ext>
            </a:extLst>
          </p:cNvPr>
          <p:cNvSpPr>
            <a:spLocks noChangeAspect="1"/>
          </p:cNvSpPr>
          <p:nvPr/>
        </p:nvSpPr>
        <p:spPr>
          <a:xfrm flipV="1">
            <a:off x="10619786" y="4408480"/>
            <a:ext cx="86388" cy="8527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59" name="Star: 4 Points 58">
            <a:extLst>
              <a:ext uri="{FF2B5EF4-FFF2-40B4-BE49-F238E27FC236}">
                <a16:creationId xmlns:a16="http://schemas.microsoft.com/office/drawing/2014/main" id="{F058A6E2-8411-4794-ADD7-06F3F31BF924}"/>
              </a:ext>
            </a:extLst>
          </p:cNvPr>
          <p:cNvSpPr/>
          <p:nvPr/>
        </p:nvSpPr>
        <p:spPr>
          <a:xfrm>
            <a:off x="1139935" y="4460200"/>
            <a:ext cx="137160" cy="365760"/>
          </a:xfrm>
          <a:prstGeom prst="star4">
            <a:avLst/>
          </a:prstGeom>
          <a:gradFill>
            <a:gsLst>
              <a:gs pos="84000">
                <a:schemeClr val="tx1">
                  <a:lumMod val="16000"/>
                  <a:lumOff val="84000"/>
                </a:schemeClr>
              </a:gs>
              <a:gs pos="97000">
                <a:schemeClr val="accent3">
                  <a:lumMod val="7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Explosion: 8 Points 3">
            <a:extLst>
              <a:ext uri="{FF2B5EF4-FFF2-40B4-BE49-F238E27FC236}">
                <a16:creationId xmlns:a16="http://schemas.microsoft.com/office/drawing/2014/main" id="{3F31357A-A35B-4158-A596-80A3E5C23ED1}"/>
              </a:ext>
            </a:extLst>
          </p:cNvPr>
          <p:cNvSpPr/>
          <p:nvPr/>
        </p:nvSpPr>
        <p:spPr>
          <a:xfrm>
            <a:off x="1195754" y="1170269"/>
            <a:ext cx="239960" cy="140955"/>
          </a:xfrm>
          <a:prstGeom prst="irregularSeal1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8F8ACF29-6527-4115-895E-4FF780D19A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63462" y="6413123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834290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150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150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150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1500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10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2" dur="10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" dur="10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10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1500" autoRev="1" fill="remove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1500" autoRev="1" fill="remove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1500" autoRev="1" fill="remove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1500" autoRev="1" fill="remove"/>
                                        <p:tgtEl>
                                          <p:spTgt spid="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150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" dur="150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3" dur="150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1500" autoRev="1" fill="remove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10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" dur="10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" dur="10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1000" autoRev="1" fill="remove"/>
                                        <p:tgtEl>
                                          <p:spTgt spid="5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1000" autoRev="1" fill="remove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" dur="1000" autoRev="1" fill="remove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3" dur="1000" autoRev="1" fill="remove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1000" autoRev="1" fill="remove"/>
                                        <p:tgtEl>
                                          <p:spTgt spid="5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1500" autoRev="1" fill="remove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7" dur="1500" autoRev="1" fill="remove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8" dur="1500" autoRev="1" fill="remove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1500" autoRev="1" fill="remove"/>
                                        <p:tgtEl>
                                          <p:spTgt spid="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47" grpId="0" animBg="1"/>
      <p:bldP spid="54" grpId="0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BAB6FB-948B-4E69-86CE-E237A9A42EDA}"/>
              </a:ext>
            </a:extLst>
          </p:cNvPr>
          <p:cNvSpPr txBox="1"/>
          <p:nvPr/>
        </p:nvSpPr>
        <p:spPr>
          <a:xfrm>
            <a:off x="589845" y="1610226"/>
            <a:ext cx="4367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Conntrack</a:t>
            </a:r>
            <a:r>
              <a:rPr lang="en-US" dirty="0"/>
              <a:t> </a:t>
            </a:r>
            <a:r>
              <a:rPr lang="en-US" dirty="0" err="1"/>
              <a:t>sctp</a:t>
            </a:r>
            <a:r>
              <a:rPr lang="en-US" dirty="0"/>
              <a:t> maintains a s</a:t>
            </a:r>
            <a:r>
              <a:rPr lang="en-US" altLang="zh-CN" dirty="0"/>
              <a:t>t</a:t>
            </a:r>
            <a:r>
              <a:rPr lang="en-US" dirty="0"/>
              <a:t>ate machine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DA9BD1F-8958-45C4-AFFA-E7DDE9E6AFA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541" y="189190"/>
            <a:ext cx="4993118" cy="6479619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E740F2C-53B4-4E0A-B4BB-56FD97452FB5}"/>
              </a:ext>
            </a:extLst>
          </p:cNvPr>
          <p:cNvSpPr/>
          <p:nvPr/>
        </p:nvSpPr>
        <p:spPr>
          <a:xfrm>
            <a:off x="740918" y="2055235"/>
            <a:ext cx="48989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i="1" dirty="0">
                <a:latin typeface="Calibri" panose="020F0502020204030204" pitchFamily="34" charset="0"/>
              </a:rPr>
              <a:t>static const u8 </a:t>
            </a:r>
            <a:r>
              <a:rPr lang="en-US" altLang="zh-CN" sz="1400" i="1" dirty="0" err="1">
                <a:latin typeface="Calibri" panose="020F0502020204030204" pitchFamily="34" charset="0"/>
              </a:rPr>
              <a:t>sctp_conntracks</a:t>
            </a:r>
            <a:r>
              <a:rPr lang="en-US" altLang="zh-CN" sz="1400" i="1" dirty="0">
                <a:latin typeface="Calibri" panose="020F0502020204030204" pitchFamily="34" charset="0"/>
              </a:rPr>
              <a:t>[2][11][SCTP_CONNTRACK_MAX] </a:t>
            </a:r>
            <a:endParaRPr lang="en-US" sz="14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2251052-CE03-48DA-BC34-2C303D9E0CB4}"/>
              </a:ext>
            </a:extLst>
          </p:cNvPr>
          <p:cNvSpPr txBox="1"/>
          <p:nvPr/>
        </p:nvSpPr>
        <p:spPr>
          <a:xfrm>
            <a:off x="589845" y="2438690"/>
            <a:ext cx="42942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event is reported in </a:t>
            </a:r>
            <a:r>
              <a:rPr lang="en-US" dirty="0" err="1"/>
              <a:t>sctp_packet</a:t>
            </a:r>
            <a:r>
              <a:rPr lang="en-US" dirty="0"/>
              <a:t> when state switched</a:t>
            </a:r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1A321F88-4DC0-46D1-8253-DCBE4B2EFA0A}"/>
              </a:ext>
            </a:extLst>
          </p:cNvPr>
          <p:cNvSpPr/>
          <p:nvPr/>
        </p:nvSpPr>
        <p:spPr>
          <a:xfrm>
            <a:off x="2369574" y="3048000"/>
            <a:ext cx="285136" cy="107171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E3B4500-1DF4-4266-9F5F-A834AF319592}"/>
              </a:ext>
            </a:extLst>
          </p:cNvPr>
          <p:cNvSpPr/>
          <p:nvPr/>
        </p:nvSpPr>
        <p:spPr>
          <a:xfrm>
            <a:off x="1006861" y="4307106"/>
            <a:ext cx="4125578" cy="1384995"/>
          </a:xfrm>
          <a:prstGeom prst="rect">
            <a:avLst/>
          </a:prstGeom>
          <a:ln>
            <a:solidFill>
              <a:schemeClr val="accent1">
                <a:shade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err="1"/>
              <a:t>sctp_new</a:t>
            </a:r>
            <a:r>
              <a:rPr lang="en-US" sz="1400" dirty="0"/>
              <a:t>/</a:t>
            </a:r>
            <a:r>
              <a:rPr lang="en-US" sz="1400" dirty="0" err="1"/>
              <a:t>nf_conntrack_sctp_packet</a:t>
            </a:r>
            <a:r>
              <a:rPr lang="en-US" sz="1400" dirty="0"/>
              <a:t> handles with a new </a:t>
            </a:r>
            <a:r>
              <a:rPr lang="en-US" sz="1400" dirty="0" err="1"/>
              <a:t>sctp</a:t>
            </a:r>
            <a:r>
              <a:rPr lang="en-US" sz="1400" dirty="0"/>
              <a:t> connection. The state is set in both while </a:t>
            </a:r>
            <a:r>
              <a:rPr lang="en-US" sz="1400" dirty="0" err="1"/>
              <a:t>sctp_packet</a:t>
            </a:r>
            <a:r>
              <a:rPr lang="en-US" sz="1400" dirty="0"/>
              <a:t> tries to report event out.</a:t>
            </a:r>
          </a:p>
          <a:p>
            <a:endParaRPr lang="en-US" sz="1400" dirty="0"/>
          </a:p>
          <a:p>
            <a:r>
              <a:rPr lang="en-US" sz="1400" dirty="0"/>
              <a:t>We never has a chance to get the </a:t>
            </a:r>
            <a:r>
              <a:rPr lang="en-US" sz="1400" dirty="0" err="1"/>
              <a:t>sctp</a:t>
            </a:r>
            <a:r>
              <a:rPr lang="en-US" sz="1400" dirty="0"/>
              <a:t> state of INIT and INIT ack packet  </a:t>
            </a:r>
            <a:r>
              <a:rPr lang="en-US" sz="1200" dirty="0"/>
              <a:t>[</a:t>
            </a:r>
            <a:r>
              <a:rPr lang="en-US" sz="1200" dirty="0">
                <a:hlinkClick r:id="rId4"/>
              </a:rPr>
              <a:t>CC-23057</a:t>
            </a:r>
            <a:r>
              <a:rPr lang="en-US" sz="1200" dirty="0"/>
              <a:t>]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F50D3A90-3F43-49BA-B841-1F3AC7A3F50D}"/>
              </a:ext>
            </a:extLst>
          </p:cNvPr>
          <p:cNvSpPr txBox="1">
            <a:spLocks/>
          </p:cNvSpPr>
          <p:nvPr/>
        </p:nvSpPr>
        <p:spPr>
          <a:xfrm>
            <a:off x="838200" y="2042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Conntrack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SCTP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3580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F50D3A90-3F43-49BA-B841-1F3AC7A3F50D}"/>
              </a:ext>
            </a:extLst>
          </p:cNvPr>
          <p:cNvSpPr txBox="1">
            <a:spLocks/>
          </p:cNvSpPr>
          <p:nvPr/>
        </p:nvSpPr>
        <p:spPr>
          <a:xfrm>
            <a:off x="838200" y="2042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Conntrack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SCTP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5A0E1A-45F1-4E92-A86F-36CDCF6DFB75}"/>
              </a:ext>
            </a:extLst>
          </p:cNvPr>
          <p:cNvSpPr/>
          <p:nvPr/>
        </p:nvSpPr>
        <p:spPr>
          <a:xfrm>
            <a:off x="6096000" y="2343066"/>
            <a:ext cx="3755254" cy="70170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2"/>
                </a:solidFill>
              </a:rPr>
              <a:t>router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075356A-FC33-473F-B403-536DB5F99159}"/>
              </a:ext>
            </a:extLst>
          </p:cNvPr>
          <p:cNvSpPr/>
          <p:nvPr/>
        </p:nvSpPr>
        <p:spPr>
          <a:xfrm>
            <a:off x="5989468" y="3461653"/>
            <a:ext cx="1998262" cy="205074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2D8AD0-838F-4447-95B9-F8EB85DD5E60}"/>
              </a:ext>
            </a:extLst>
          </p:cNvPr>
          <p:cNvSpPr/>
          <p:nvPr/>
        </p:nvSpPr>
        <p:spPr>
          <a:xfrm>
            <a:off x="8870271" y="3525276"/>
            <a:ext cx="1961965" cy="20507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D78D09-D460-4EAA-ACE5-2B19B7235FE4}"/>
              </a:ext>
            </a:extLst>
          </p:cNvPr>
          <p:cNvSpPr txBox="1"/>
          <p:nvPr/>
        </p:nvSpPr>
        <p:spPr>
          <a:xfrm>
            <a:off x="6325432" y="3627316"/>
            <a:ext cx="1514475" cy="92333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10.21.2.11</a:t>
            </a:r>
          </a:p>
          <a:p>
            <a:r>
              <a:rPr lang="en-US" dirty="0">
                <a:solidFill>
                  <a:schemeClr val="bg2"/>
                </a:solidFill>
              </a:rPr>
              <a:t>FE namespace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964B84-1579-4665-B264-3ECD0D9A18C2}"/>
              </a:ext>
            </a:extLst>
          </p:cNvPr>
          <p:cNvSpPr txBox="1"/>
          <p:nvPr/>
        </p:nvSpPr>
        <p:spPr>
          <a:xfrm>
            <a:off x="9192457" y="3631978"/>
            <a:ext cx="1514475" cy="92333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10.21.2.12</a:t>
            </a:r>
          </a:p>
          <a:p>
            <a:r>
              <a:rPr lang="en-US" dirty="0">
                <a:solidFill>
                  <a:schemeClr val="bg2"/>
                </a:solidFill>
              </a:rPr>
              <a:t>FE namespace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0080FE-5233-419B-96FF-11BD0F697CC9}"/>
              </a:ext>
            </a:extLst>
          </p:cNvPr>
          <p:cNvSpPr txBox="1"/>
          <p:nvPr/>
        </p:nvSpPr>
        <p:spPr>
          <a:xfrm>
            <a:off x="7668457" y="2702680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10.21.2.2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5E776C-A11F-464A-BD2F-63C947666D76}"/>
              </a:ext>
            </a:extLst>
          </p:cNvPr>
          <p:cNvSpPr/>
          <p:nvPr/>
        </p:nvSpPr>
        <p:spPr>
          <a:xfrm>
            <a:off x="6262628" y="4863345"/>
            <a:ext cx="1514475" cy="6001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2"/>
                </a:solidFill>
              </a:rPr>
              <a:t>sctp</a:t>
            </a:r>
            <a:r>
              <a:rPr lang="en-US" sz="1200" dirty="0">
                <a:solidFill>
                  <a:schemeClr val="bg2"/>
                </a:solidFill>
              </a:rPr>
              <a:t> socket</a:t>
            </a:r>
          </a:p>
          <a:p>
            <a:pPr algn="ctr"/>
            <a:r>
              <a:rPr lang="en-US" sz="1200" dirty="0">
                <a:solidFill>
                  <a:schemeClr val="bg2"/>
                </a:solidFill>
              </a:rPr>
              <a:t>Vip:10.21.0.4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C1E6D7E-EBAD-4A65-861E-330030E77928}"/>
              </a:ext>
            </a:extLst>
          </p:cNvPr>
          <p:cNvSpPr/>
          <p:nvPr/>
        </p:nvSpPr>
        <p:spPr>
          <a:xfrm>
            <a:off x="7231274" y="1529764"/>
            <a:ext cx="1497089" cy="48466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host server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10.10.121.7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84061A-CB00-4280-8FD3-D0A55F77CBE2}"/>
              </a:ext>
            </a:extLst>
          </p:cNvPr>
          <p:cNvCxnSpPr>
            <a:cxnSpLocks/>
            <a:stCxn id="16" idx="2"/>
            <a:endCxn id="9" idx="0"/>
          </p:cNvCxnSpPr>
          <p:nvPr/>
        </p:nvCxnSpPr>
        <p:spPr>
          <a:xfrm flipH="1">
            <a:off x="7973627" y="2014429"/>
            <a:ext cx="6192" cy="3286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215658F-855D-4568-AD63-C1AA3D2D95D1}"/>
              </a:ext>
            </a:extLst>
          </p:cNvPr>
          <p:cNvSpPr txBox="1"/>
          <p:nvPr/>
        </p:nvSpPr>
        <p:spPr>
          <a:xfrm>
            <a:off x="7443674" y="2332892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10.10.121.2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0FAB2A-45A3-4CB4-BE75-4EBA1D00D369}"/>
              </a:ext>
            </a:extLst>
          </p:cNvPr>
          <p:cNvCxnSpPr>
            <a:cxnSpLocks/>
            <a:stCxn id="12" idx="0"/>
            <a:endCxn id="14" idx="2"/>
          </p:cNvCxnSpPr>
          <p:nvPr/>
        </p:nvCxnSpPr>
        <p:spPr>
          <a:xfrm flipV="1">
            <a:off x="7082670" y="3072012"/>
            <a:ext cx="1115740" cy="555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75B0B7C-57BD-4A1B-A64B-40C1E194331E}"/>
              </a:ext>
            </a:extLst>
          </p:cNvPr>
          <p:cNvCxnSpPr>
            <a:cxnSpLocks/>
            <a:stCxn id="15" idx="0"/>
            <a:endCxn id="12" idx="2"/>
          </p:cNvCxnSpPr>
          <p:nvPr/>
        </p:nvCxnSpPr>
        <p:spPr>
          <a:xfrm flipV="1">
            <a:off x="7019866" y="4550646"/>
            <a:ext cx="62804" cy="312699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AE127D9-B1C7-4CAA-8240-053076A4EF98}"/>
              </a:ext>
            </a:extLst>
          </p:cNvPr>
          <p:cNvSpPr txBox="1"/>
          <p:nvPr/>
        </p:nvSpPr>
        <p:spPr>
          <a:xfrm>
            <a:off x="7090427" y="4531643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INIT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6D5B53-4D38-4B66-970F-B26AA7C48BBB}"/>
              </a:ext>
            </a:extLst>
          </p:cNvPr>
          <p:cNvSpPr txBox="1"/>
          <p:nvPr/>
        </p:nvSpPr>
        <p:spPr>
          <a:xfrm>
            <a:off x="7054861" y="3092321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D35E9FD-2EB0-4942-9203-8A8DB18C1A5F}"/>
              </a:ext>
            </a:extLst>
          </p:cNvPr>
          <p:cNvSpPr txBox="1"/>
          <p:nvPr/>
        </p:nvSpPr>
        <p:spPr>
          <a:xfrm>
            <a:off x="9552791" y="3147248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ack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A80365D-8E00-4B6E-8C7B-02813FCCA180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>
            <a:off x="8198410" y="3072012"/>
            <a:ext cx="1751285" cy="55996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B02E00D-A056-46F8-9DE3-0322807EDB6E}"/>
              </a:ext>
            </a:extLst>
          </p:cNvPr>
          <p:cNvCxnSpPr>
            <a:stCxn id="13" idx="2"/>
            <a:endCxn id="15" idx="6"/>
          </p:cNvCxnSpPr>
          <p:nvPr/>
        </p:nvCxnSpPr>
        <p:spPr>
          <a:xfrm flipH="1">
            <a:off x="7777103" y="4555308"/>
            <a:ext cx="2172592" cy="60810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504CF3E-BC03-4A6D-930B-A351B10E3190}"/>
              </a:ext>
            </a:extLst>
          </p:cNvPr>
          <p:cNvSpPr txBox="1"/>
          <p:nvPr/>
        </p:nvSpPr>
        <p:spPr>
          <a:xfrm>
            <a:off x="10249315" y="4287005"/>
            <a:ext cx="430382" cy="27699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EF37980-A56A-4E71-94D7-CBEA482F03B4}"/>
              </a:ext>
            </a:extLst>
          </p:cNvPr>
          <p:cNvSpPr txBox="1"/>
          <p:nvPr/>
        </p:nvSpPr>
        <p:spPr>
          <a:xfrm>
            <a:off x="8540972" y="4900975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ack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08544E-CBEA-4522-BF91-C81EE5478F7A}"/>
              </a:ext>
            </a:extLst>
          </p:cNvPr>
          <p:cNvSpPr txBox="1"/>
          <p:nvPr/>
        </p:nvSpPr>
        <p:spPr>
          <a:xfrm>
            <a:off x="6325432" y="4206859"/>
            <a:ext cx="430382" cy="30777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CT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DC0FAB-E47D-4162-B198-1AA831101C76}"/>
              </a:ext>
            </a:extLst>
          </p:cNvPr>
          <p:cNvSpPr txBox="1"/>
          <p:nvPr/>
        </p:nvSpPr>
        <p:spPr>
          <a:xfrm>
            <a:off x="7531711" y="5209012"/>
            <a:ext cx="441916" cy="27699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CFE3AF-D38F-4CC0-A067-AA0993B0204D}"/>
              </a:ext>
            </a:extLst>
          </p:cNvPr>
          <p:cNvSpPr txBox="1"/>
          <p:nvPr/>
        </p:nvSpPr>
        <p:spPr>
          <a:xfrm>
            <a:off x="495096" y="2047948"/>
            <a:ext cx="5115753" cy="1477328"/>
          </a:xfrm>
          <a:prstGeom prst="rect">
            <a:avLst/>
          </a:prstGeom>
          <a:noFill/>
          <a:ln w="31750"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SBG sends out INIT msg</a:t>
            </a:r>
          </a:p>
          <a:p>
            <a:pPr>
              <a:lnSpc>
                <a:spcPct val="150000"/>
              </a:lnSpc>
            </a:pPr>
            <a:r>
              <a:rPr lang="en-US" dirty="0"/>
              <a:t>PN can’t get the new </a:t>
            </a:r>
            <a:r>
              <a:rPr lang="en-US" dirty="0" err="1"/>
              <a:t>sctp</a:t>
            </a:r>
            <a:r>
              <a:rPr lang="en-US" dirty="0"/>
              <a:t> connection event.</a:t>
            </a:r>
          </a:p>
          <a:p>
            <a:r>
              <a:rPr lang="en-US" dirty="0"/>
              <a:t>When FE receives the INIT ACK, it can’t restore an connection from kernel.</a:t>
            </a:r>
          </a:p>
        </p:txBody>
      </p:sp>
    </p:spTree>
    <p:extLst>
      <p:ext uri="{BB962C8B-B14F-4D97-AF65-F5344CB8AC3E}">
        <p14:creationId xmlns:p14="http://schemas.microsoft.com/office/powerpoint/2010/main" val="30504892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F50D3A90-3F43-49BA-B841-1F3AC7A3F50D}"/>
              </a:ext>
            </a:extLst>
          </p:cNvPr>
          <p:cNvSpPr txBox="1">
            <a:spLocks/>
          </p:cNvSpPr>
          <p:nvPr/>
        </p:nvSpPr>
        <p:spPr>
          <a:xfrm>
            <a:off x="838200" y="2042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Conntrack</a:t>
            </a:r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for SCTP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5A0E1A-45F1-4E92-A86F-36CDCF6DFB75}"/>
              </a:ext>
            </a:extLst>
          </p:cNvPr>
          <p:cNvSpPr/>
          <p:nvPr/>
        </p:nvSpPr>
        <p:spPr>
          <a:xfrm>
            <a:off x="6344356" y="2343066"/>
            <a:ext cx="3755254" cy="70170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2"/>
                </a:solidFill>
              </a:rPr>
              <a:t>router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075356A-FC33-473F-B403-536DB5F99159}"/>
              </a:ext>
            </a:extLst>
          </p:cNvPr>
          <p:cNvSpPr/>
          <p:nvPr/>
        </p:nvSpPr>
        <p:spPr>
          <a:xfrm>
            <a:off x="6237824" y="3461653"/>
            <a:ext cx="1998262" cy="205074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2D8AD0-838F-4447-95B9-F8EB85DD5E60}"/>
              </a:ext>
            </a:extLst>
          </p:cNvPr>
          <p:cNvSpPr/>
          <p:nvPr/>
        </p:nvSpPr>
        <p:spPr>
          <a:xfrm>
            <a:off x="9118627" y="3525276"/>
            <a:ext cx="1961965" cy="20507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8D78D09-D460-4EAA-ACE5-2B19B7235FE4}"/>
              </a:ext>
            </a:extLst>
          </p:cNvPr>
          <p:cNvSpPr txBox="1"/>
          <p:nvPr/>
        </p:nvSpPr>
        <p:spPr>
          <a:xfrm>
            <a:off x="6573788" y="3627316"/>
            <a:ext cx="1514475" cy="92333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10.21.2.11</a:t>
            </a:r>
          </a:p>
          <a:p>
            <a:r>
              <a:rPr lang="en-US" dirty="0">
                <a:solidFill>
                  <a:schemeClr val="bg2"/>
                </a:solidFill>
              </a:rPr>
              <a:t>FE namespace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964B84-1579-4665-B264-3ECD0D9A18C2}"/>
              </a:ext>
            </a:extLst>
          </p:cNvPr>
          <p:cNvSpPr txBox="1"/>
          <p:nvPr/>
        </p:nvSpPr>
        <p:spPr>
          <a:xfrm>
            <a:off x="9440813" y="3631978"/>
            <a:ext cx="1514475" cy="92333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10.21.2.12</a:t>
            </a:r>
          </a:p>
          <a:p>
            <a:r>
              <a:rPr lang="en-US" dirty="0">
                <a:solidFill>
                  <a:schemeClr val="bg2"/>
                </a:solidFill>
              </a:rPr>
              <a:t>FE namespace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0080FE-5233-419B-96FF-11BD0F697CC9}"/>
              </a:ext>
            </a:extLst>
          </p:cNvPr>
          <p:cNvSpPr txBox="1"/>
          <p:nvPr/>
        </p:nvSpPr>
        <p:spPr>
          <a:xfrm>
            <a:off x="7916813" y="2702680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10.21.2.2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5E776C-A11F-464A-BD2F-63C947666D76}"/>
              </a:ext>
            </a:extLst>
          </p:cNvPr>
          <p:cNvSpPr/>
          <p:nvPr/>
        </p:nvSpPr>
        <p:spPr>
          <a:xfrm>
            <a:off x="6510984" y="4863345"/>
            <a:ext cx="1514475" cy="6001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bg2"/>
                </a:solidFill>
              </a:rPr>
              <a:t>sctp</a:t>
            </a:r>
            <a:r>
              <a:rPr lang="en-US" sz="1200" dirty="0">
                <a:solidFill>
                  <a:schemeClr val="bg2"/>
                </a:solidFill>
              </a:rPr>
              <a:t> socket</a:t>
            </a:r>
          </a:p>
          <a:p>
            <a:pPr algn="ctr"/>
            <a:r>
              <a:rPr lang="en-US" sz="1200" dirty="0">
                <a:solidFill>
                  <a:schemeClr val="bg2"/>
                </a:solidFill>
              </a:rPr>
              <a:t>Vip:10.21.0.4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C1E6D7E-EBAD-4A65-861E-330030E77928}"/>
              </a:ext>
            </a:extLst>
          </p:cNvPr>
          <p:cNvSpPr/>
          <p:nvPr/>
        </p:nvSpPr>
        <p:spPr>
          <a:xfrm>
            <a:off x="7479630" y="1529764"/>
            <a:ext cx="1497089" cy="48466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host server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10.10.121.7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84061A-CB00-4280-8FD3-D0A55F77CBE2}"/>
              </a:ext>
            </a:extLst>
          </p:cNvPr>
          <p:cNvCxnSpPr>
            <a:cxnSpLocks/>
            <a:stCxn id="16" idx="2"/>
            <a:endCxn id="9" idx="0"/>
          </p:cNvCxnSpPr>
          <p:nvPr/>
        </p:nvCxnSpPr>
        <p:spPr>
          <a:xfrm flipH="1">
            <a:off x="8221983" y="2014429"/>
            <a:ext cx="6192" cy="3286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215658F-855D-4568-AD63-C1AA3D2D95D1}"/>
              </a:ext>
            </a:extLst>
          </p:cNvPr>
          <p:cNvSpPr txBox="1"/>
          <p:nvPr/>
        </p:nvSpPr>
        <p:spPr>
          <a:xfrm>
            <a:off x="7692030" y="2332892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10.10.121.2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0FAB2A-45A3-4CB4-BE75-4EBA1D00D369}"/>
              </a:ext>
            </a:extLst>
          </p:cNvPr>
          <p:cNvCxnSpPr>
            <a:cxnSpLocks/>
            <a:stCxn id="14" idx="2"/>
            <a:endCxn id="12" idx="0"/>
          </p:cNvCxnSpPr>
          <p:nvPr/>
        </p:nvCxnSpPr>
        <p:spPr>
          <a:xfrm flipH="1">
            <a:off x="7331026" y="3072012"/>
            <a:ext cx="1115740" cy="555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75B0B7C-57BD-4A1B-A64B-40C1E194331E}"/>
              </a:ext>
            </a:extLst>
          </p:cNvPr>
          <p:cNvCxnSpPr>
            <a:cxnSpLocks/>
            <a:endCxn id="15" idx="0"/>
          </p:cNvCxnSpPr>
          <p:nvPr/>
        </p:nvCxnSpPr>
        <p:spPr>
          <a:xfrm flipH="1">
            <a:off x="7268222" y="4564004"/>
            <a:ext cx="34995" cy="299341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AE127D9-B1C7-4CAA-8240-053076A4EF98}"/>
              </a:ext>
            </a:extLst>
          </p:cNvPr>
          <p:cNvSpPr txBox="1"/>
          <p:nvPr/>
        </p:nvSpPr>
        <p:spPr>
          <a:xfrm>
            <a:off x="7338783" y="4531643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INIT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6D5B53-4D38-4B66-970F-B26AA7C48BBB}"/>
              </a:ext>
            </a:extLst>
          </p:cNvPr>
          <p:cNvSpPr txBox="1"/>
          <p:nvPr/>
        </p:nvSpPr>
        <p:spPr>
          <a:xfrm>
            <a:off x="7303217" y="3092321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D35E9FD-2EB0-4942-9203-8A8DB18C1A5F}"/>
              </a:ext>
            </a:extLst>
          </p:cNvPr>
          <p:cNvSpPr txBox="1"/>
          <p:nvPr/>
        </p:nvSpPr>
        <p:spPr>
          <a:xfrm>
            <a:off x="9801147" y="3147248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ack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A80365D-8E00-4B6E-8C7B-02813FCCA180}"/>
              </a:ext>
            </a:extLst>
          </p:cNvPr>
          <p:cNvCxnSpPr>
            <a:cxnSpLocks/>
            <a:stCxn id="13" idx="0"/>
            <a:endCxn id="14" idx="2"/>
          </p:cNvCxnSpPr>
          <p:nvPr/>
        </p:nvCxnSpPr>
        <p:spPr>
          <a:xfrm flipH="1" flipV="1">
            <a:off x="8446766" y="3072012"/>
            <a:ext cx="1751285" cy="55996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B02E00D-A056-46F8-9DE3-0322807EDB6E}"/>
              </a:ext>
            </a:extLst>
          </p:cNvPr>
          <p:cNvCxnSpPr>
            <a:stCxn id="13" idx="2"/>
            <a:endCxn id="15" idx="6"/>
          </p:cNvCxnSpPr>
          <p:nvPr/>
        </p:nvCxnSpPr>
        <p:spPr>
          <a:xfrm flipH="1">
            <a:off x="8025459" y="4555308"/>
            <a:ext cx="2172592" cy="60810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504CF3E-BC03-4A6D-930B-A351B10E3190}"/>
              </a:ext>
            </a:extLst>
          </p:cNvPr>
          <p:cNvSpPr txBox="1"/>
          <p:nvPr/>
        </p:nvSpPr>
        <p:spPr>
          <a:xfrm>
            <a:off x="10497671" y="4287005"/>
            <a:ext cx="430382" cy="27699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EF37980-A56A-4E71-94D7-CBEA482F03B4}"/>
              </a:ext>
            </a:extLst>
          </p:cNvPr>
          <p:cNvSpPr txBox="1"/>
          <p:nvPr/>
        </p:nvSpPr>
        <p:spPr>
          <a:xfrm>
            <a:off x="8789328" y="4900975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ack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08544E-CBEA-4522-BF91-C81EE5478F7A}"/>
              </a:ext>
            </a:extLst>
          </p:cNvPr>
          <p:cNvSpPr txBox="1"/>
          <p:nvPr/>
        </p:nvSpPr>
        <p:spPr>
          <a:xfrm>
            <a:off x="6573788" y="4206859"/>
            <a:ext cx="430382" cy="30777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CT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DC0FAB-E47D-4162-B198-1AA831101C76}"/>
              </a:ext>
            </a:extLst>
          </p:cNvPr>
          <p:cNvSpPr txBox="1"/>
          <p:nvPr/>
        </p:nvSpPr>
        <p:spPr>
          <a:xfrm>
            <a:off x="7780067" y="5209012"/>
            <a:ext cx="441916" cy="276999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DCFE3AF-D38F-4CC0-A067-AA0993B0204D}"/>
              </a:ext>
            </a:extLst>
          </p:cNvPr>
          <p:cNvSpPr txBox="1"/>
          <p:nvPr/>
        </p:nvSpPr>
        <p:spPr>
          <a:xfrm>
            <a:off x="501948" y="1772096"/>
            <a:ext cx="5222543" cy="4247317"/>
          </a:xfrm>
          <a:prstGeom prst="rect">
            <a:avLst/>
          </a:prstGeom>
          <a:noFill/>
          <a:ln w="31750"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PN receives a CT connection entry of  SCTP INIT and SCTP state switches to COOKIE_WAITING.</a:t>
            </a:r>
          </a:p>
          <a:p>
            <a:endParaRPr lang="en-US" dirty="0"/>
          </a:p>
          <a:p>
            <a:r>
              <a:rPr lang="en-US" dirty="0"/>
              <a:t>PN replicate this connection to all FEs, the reply verification TAG is initiate tag of INIT packet.</a:t>
            </a:r>
          </a:p>
          <a:p>
            <a:endParaRPr lang="en-US" dirty="0"/>
          </a:p>
          <a:p>
            <a:r>
              <a:rPr lang="en-US" dirty="0"/>
              <a:t>SBG SCTP replies INIT ACK, but PN can’t get new event from kernel, but the SCTP state is still COOKIE_WAITING. </a:t>
            </a:r>
            <a:r>
              <a:rPr lang="en-US" altLang="zh-CN" dirty="0"/>
              <a:t>So the original verification Tag is 0, which can mismatch with incoming SCTP COOKIE ECHO packet.</a:t>
            </a:r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/>
              <a:t>FE receives the COOKIE ECHO packet. The verification TAG in this packet can’t match with the expected original verification tag.      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0BF29AB-BD3F-46E6-9D30-9B03EC981735}"/>
              </a:ext>
            </a:extLst>
          </p:cNvPr>
          <p:cNvCxnSpPr>
            <a:stCxn id="14" idx="2"/>
          </p:cNvCxnSpPr>
          <p:nvPr/>
        </p:nvCxnSpPr>
        <p:spPr>
          <a:xfrm flipH="1">
            <a:off x="8236086" y="3072012"/>
            <a:ext cx="210680" cy="4532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3E91CF3-8BFC-41B5-B5BA-CC48E5644FEA}"/>
              </a:ext>
            </a:extLst>
          </p:cNvPr>
          <p:cNvSpPr txBox="1"/>
          <p:nvPr/>
        </p:nvSpPr>
        <p:spPr>
          <a:xfrm>
            <a:off x="8272737" y="3303326"/>
            <a:ext cx="9487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Cookie Echo</a:t>
            </a:r>
          </a:p>
        </p:txBody>
      </p:sp>
      <p:graphicFrame>
        <p:nvGraphicFramePr>
          <p:cNvPr id="40" name="Object 39">
            <a:extLst>
              <a:ext uri="{FF2B5EF4-FFF2-40B4-BE49-F238E27FC236}">
                <a16:creationId xmlns:a16="http://schemas.microsoft.com/office/drawing/2014/main" id="{934104A5-CC63-4CB3-A816-DB051EF860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7225154"/>
              </p:ext>
            </p:extLst>
          </p:nvPr>
        </p:nvGraphicFramePr>
        <p:xfrm>
          <a:off x="10627539" y="5844130"/>
          <a:ext cx="1272826" cy="8096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name="Packager Shell Object" showAsIcon="1" r:id="rId4" imgW="589680" imgH="374040" progId="Package">
                  <p:embed/>
                </p:oleObj>
              </mc:Choice>
              <mc:Fallback>
                <p:oleObj name="Packager Shell Object" showAsIcon="1" r:id="rId4" imgW="589680" imgH="374040" progId="Package">
                  <p:embed/>
                  <p:pic>
                    <p:nvPicPr>
                      <p:cNvPr id="40" name="Object 39">
                        <a:extLst>
                          <a:ext uri="{FF2B5EF4-FFF2-40B4-BE49-F238E27FC236}">
                            <a16:creationId xmlns:a16="http://schemas.microsoft.com/office/drawing/2014/main" id="{934104A5-CC63-4CB3-A816-DB051EF860A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627539" y="5844130"/>
                        <a:ext cx="1272826" cy="8096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22070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733A6B9-B125-4782-891A-53C3F0FF7A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4984043"/>
              </p:ext>
            </p:extLst>
          </p:nvPr>
        </p:nvGraphicFramePr>
        <p:xfrm>
          <a:off x="5638799" y="3032125"/>
          <a:ext cx="2652443" cy="2297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Acrobat Document" showAsIcon="1" r:id="rId3" imgW="914400" imgH="792360" progId="AcroExch.Document.DC">
                  <p:embed/>
                </p:oleObj>
              </mc:Choice>
              <mc:Fallback>
                <p:oleObj name="Acrobat Document" showAsIcon="1" r:id="rId3" imgW="914400" imgH="792360" progId="AcroExch.Document.DC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733A6B9-B125-4782-891A-53C3F0FF7A0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38799" y="3032125"/>
                        <a:ext cx="2652443" cy="2297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hlinkClick r:id="" action="ppaction://ole?verb=0"/>
            <a:extLst>
              <a:ext uri="{FF2B5EF4-FFF2-40B4-BE49-F238E27FC236}">
                <a16:creationId xmlns:a16="http://schemas.microsoft.com/office/drawing/2014/main" id="{769723AC-ED8B-40F8-9F1A-A58C0D9278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08308"/>
              </p:ext>
            </p:extLst>
          </p:nvPr>
        </p:nvGraphicFramePr>
        <p:xfrm>
          <a:off x="1764630" y="3032125"/>
          <a:ext cx="2795338" cy="24216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Presentation" showAsIcon="1" r:id="rId5" imgW="914400" imgH="792360" progId="PowerPoint.Show.12">
                  <p:embed/>
                </p:oleObj>
              </mc:Choice>
              <mc:Fallback>
                <p:oleObj name="Presentation" showAsIcon="1" r:id="rId5" imgW="914400" imgH="792360" progId="PowerPoint.Show.12">
                  <p:embed/>
                  <p:pic>
                    <p:nvPicPr>
                      <p:cNvPr id="6" name="Object 5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769723AC-ED8B-40F8-9F1A-A58C0D92780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64630" y="3032125"/>
                        <a:ext cx="2795338" cy="24216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58DAA46C-79BE-4DC6-A59A-03A27B665F5A}"/>
              </a:ext>
            </a:extLst>
          </p:cNvPr>
          <p:cNvSpPr txBox="1">
            <a:spLocks/>
          </p:cNvSpPr>
          <p:nvPr/>
        </p:nvSpPr>
        <p:spPr>
          <a:xfrm>
            <a:off x="687403" y="13500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Some Kernel Issues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4815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A4B3B9F-481F-4C23-96BE-9C6DAD3B0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Build and Patch</a:t>
            </a:r>
            <a:r>
              <a:rPr lang="en-US" dirty="0"/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749279-C9CB-4E46-95EB-5DAC48F48F4E}"/>
              </a:ext>
            </a:extLst>
          </p:cNvPr>
          <p:cNvSpPr/>
          <p:nvPr/>
        </p:nvSpPr>
        <p:spPr>
          <a:xfrm>
            <a:off x="838200" y="1817092"/>
            <a:ext cx="103632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Download </a:t>
            </a:r>
            <a:r>
              <a:rPr lang="en-US" sz="2400" u="sng" dirty="0"/>
              <a:t>https://arm.rnd.ki.sw.ericsson.se/artifactory/proj-cba-all/com/ericsson/cba/lde/lde-reference_os/1.7.0-9/lde-reference_os-1.7.0-9-api-sle12.tar.gz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2  </a:t>
            </a:r>
            <a:r>
              <a:rPr lang="en-US" sz="2400" dirty="0" err="1"/>
              <a:t>mkdir</a:t>
            </a:r>
            <a:r>
              <a:rPr lang="en-US" sz="2400" dirty="0"/>
              <a:t> build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3  Copy </a:t>
            </a:r>
            <a:r>
              <a:rPr lang="en-US" sz="2400" u="sng" dirty="0"/>
              <a:t>lde-reference_os-1.7.0-9-api-sle12.tar.gz</a:t>
            </a:r>
            <a:r>
              <a:rPr lang="en-US" sz="2400" dirty="0"/>
              <a:t> to build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4  cd to build and “tar </a:t>
            </a:r>
            <a:r>
              <a:rPr lang="en-US" sz="2400" dirty="0" err="1"/>
              <a:t>xf</a:t>
            </a:r>
            <a:r>
              <a:rPr lang="en-US" sz="2400" dirty="0"/>
              <a:t> </a:t>
            </a:r>
            <a:r>
              <a:rPr lang="en-US" sz="2400" u="sng" dirty="0"/>
              <a:t>lde-reference_os-1.7.0-9-api-sle12.tar.gz </a:t>
            </a:r>
            <a:r>
              <a:rPr lang="en-US" sz="2400" dirty="0"/>
              <a:t>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5  After tar successfully, cd to </a:t>
            </a:r>
            <a:r>
              <a:rPr lang="en-US" sz="2400" dirty="0" err="1"/>
              <a:t>usr</a:t>
            </a:r>
            <a:r>
              <a:rPr lang="en-US" sz="2400" dirty="0"/>
              <a:t>/</a:t>
            </a:r>
            <a:r>
              <a:rPr lang="en-US" sz="2400" dirty="0" err="1"/>
              <a:t>src</a:t>
            </a:r>
            <a:r>
              <a:rPr lang="en-US" sz="2400" dirty="0"/>
              <a:t>/</a:t>
            </a:r>
            <a:r>
              <a:rPr lang="en-US" sz="2400" dirty="0" err="1"/>
              <a:t>linux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6  Apply the patches here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7  After patching ok,  do “cp  . ../ linux-4.4.121-92.117.1.17948.2.PTF.1140012-obj /x86_64/default/.config . “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8  make </a:t>
            </a:r>
            <a:r>
              <a:rPr lang="en-US" sz="2400" dirty="0" err="1"/>
              <a:t>oldconfig</a:t>
            </a:r>
            <a:r>
              <a:rPr lang="en-US" sz="2400" dirty="0"/>
              <a:t> &amp;&amp; make</a:t>
            </a:r>
          </a:p>
        </p:txBody>
      </p:sp>
    </p:spTree>
    <p:extLst>
      <p:ext uri="{BB962C8B-B14F-4D97-AF65-F5344CB8AC3E}">
        <p14:creationId xmlns:p14="http://schemas.microsoft.com/office/powerpoint/2010/main" val="28945853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A4B3B9F-481F-4C23-96BE-9C6DAD3B0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Summary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749279-C9CB-4E46-95EB-5DAC48F48F4E}"/>
              </a:ext>
            </a:extLst>
          </p:cNvPr>
          <p:cNvSpPr/>
          <p:nvPr/>
        </p:nvSpPr>
        <p:spPr>
          <a:xfrm>
            <a:off x="838200" y="1817092"/>
            <a:ext cx="10363200" cy="3359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Driver Basics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Network Namespace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 err="1"/>
              <a:t>Netfilter</a:t>
            </a:r>
            <a:endParaRPr lang="en-US" altLang="zh-CN" sz="24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CT for SCTP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Some Kernel Issues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Build and Patch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6AFC24-8C8C-456C-99A7-D51F7A93E1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729871" y="6420504"/>
            <a:ext cx="325494" cy="328077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271119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DA492FE-30FC-4254-AC88-194ABEEF02A1}"/>
              </a:ext>
            </a:extLst>
          </p:cNvPr>
          <p:cNvSpPr txBox="1"/>
          <p:nvPr/>
        </p:nvSpPr>
        <p:spPr>
          <a:xfrm>
            <a:off x="2224880" y="-205690"/>
            <a:ext cx="9875520" cy="33606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Generic Load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Balancer and eVIP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9F4B37-8614-4E2E-B2DB-62D12F8C34B3}"/>
              </a:ext>
            </a:extLst>
          </p:cNvPr>
          <p:cNvSpPr txBox="1"/>
          <p:nvPr/>
        </p:nvSpPr>
        <p:spPr>
          <a:xfrm>
            <a:off x="9710520" y="5763126"/>
            <a:ext cx="1232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latin typeface="Dubai Light" panose="020B0303030403030204" pitchFamily="34" charset="-78"/>
                <a:cs typeface="Dubai Light" panose="020B0303030403030204" pitchFamily="34" charset="-78"/>
              </a:rPr>
              <a:t>Jinqing Yan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315860F-E8A4-452E-9F65-718AAB4C6391}"/>
              </a:ext>
            </a:extLst>
          </p:cNvPr>
          <p:cNvCxnSpPr>
            <a:cxnSpLocks/>
          </p:cNvCxnSpPr>
          <p:nvPr/>
        </p:nvCxnSpPr>
        <p:spPr>
          <a:xfrm>
            <a:off x="2224880" y="1907458"/>
            <a:ext cx="0" cy="1247477"/>
          </a:xfrm>
          <a:prstGeom prst="line">
            <a:avLst/>
          </a:prstGeom>
          <a:ln w="28575" cmpd="sng">
            <a:solidFill>
              <a:schemeClr val="accent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1563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F1896-9A9E-429B-8C76-7D7C4FC5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Calibri" panose="020F0502020204030204" pitchFamily="34" charset="0"/>
              </a:rPr>
              <a:t>Agenda</a:t>
            </a:r>
            <a:endParaRPr lang="en-US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  <a:cs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D00D1-0879-446C-B944-721C4F779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746" y="1419727"/>
            <a:ext cx="10680337" cy="2707106"/>
          </a:xfrm>
          <a:ln w="15875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/>
          <a:lstStyle/>
          <a:p>
            <a:pPr>
              <a:lnSpc>
                <a:spcPct val="150000"/>
              </a:lnSpc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Generic Load Balancer Archetypes</a:t>
            </a:r>
          </a:p>
          <a:p>
            <a:pPr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Technical Focus Points</a:t>
            </a:r>
          </a:p>
          <a:p>
            <a:pPr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EVIP Description</a:t>
            </a:r>
          </a:p>
          <a:p>
            <a:pPr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EVIP Traffic Handler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591AA5-147C-45B4-A5D8-65FAEFF298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297361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F1896-9A9E-429B-8C76-7D7C4FC5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chemeClr val="tx1"/>
              </a:buClr>
              <a:buSzPct val="70000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Generic Load Balancer Archetypes</a:t>
            </a: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93039C32-C46E-431A-9B8D-D9C6C5D5662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50" y="1398460"/>
            <a:ext cx="8736048" cy="1531965"/>
          </a:xfrm>
          <a:prstGeom prst="rect">
            <a:avLst/>
          </a:prstGeom>
          <a:solidFill>
            <a:schemeClr val="tx1">
              <a:lumMod val="65000"/>
            </a:schemeClr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F64DFB-8409-4906-B0CC-0AC683CA6C0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326" y="4672140"/>
            <a:ext cx="7538729" cy="1574800"/>
          </a:xfrm>
          <a:prstGeom prst="rect">
            <a:avLst/>
          </a:prstGeom>
          <a:solidFill>
            <a:schemeClr val="tx1">
              <a:lumMod val="65000"/>
            </a:schemeClr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CCD4650-0951-40ED-B56E-7B066FE5A2C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650" y="3124423"/>
            <a:ext cx="8975803" cy="1325563"/>
          </a:xfrm>
          <a:prstGeom prst="rect">
            <a:avLst/>
          </a:prstGeom>
          <a:solidFill>
            <a:schemeClr val="tx1">
              <a:lumMod val="65000"/>
            </a:schemeClr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64BE90-675D-47AA-8719-B3B5961D385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465516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F9F8150-EEAF-4626-A4E3-7512F59B3C91}"/>
              </a:ext>
            </a:extLst>
          </p:cNvPr>
          <p:cNvSpPr/>
          <p:nvPr/>
        </p:nvSpPr>
        <p:spPr>
          <a:xfrm>
            <a:off x="653146" y="2043288"/>
            <a:ext cx="10319654" cy="1862667"/>
          </a:xfrm>
          <a:prstGeom prst="rect">
            <a:avLst/>
          </a:prstGeom>
          <a:solidFill>
            <a:srgbClr val="1424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F1896-9A9E-429B-8C76-7D7C4FC5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chemeClr val="tx1"/>
              </a:buClr>
              <a:buSzPct val="70000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Generic Load Balancer Archetypes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D7D0753-00C4-409C-A8B6-13BB9F5C5AEB}"/>
              </a:ext>
            </a:extLst>
          </p:cNvPr>
          <p:cNvGrpSpPr/>
          <p:nvPr/>
        </p:nvGrpSpPr>
        <p:grpSpPr>
          <a:xfrm>
            <a:off x="830381" y="2179704"/>
            <a:ext cx="9965184" cy="1589834"/>
            <a:chOff x="905761" y="2559642"/>
            <a:chExt cx="9965184" cy="1589834"/>
          </a:xfrm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46000">
                <a:schemeClr val="accent3">
                  <a:lumMod val="95000"/>
                  <a:lumOff val="5000"/>
                </a:schemeClr>
              </a:gs>
              <a:gs pos="100000">
                <a:schemeClr val="accent3">
                  <a:lumMod val="60000"/>
                </a:schemeClr>
              </a:gs>
            </a:gsLst>
            <a:path path="circle">
              <a:fillToRect l="50000" t="50000" r="50000" b="50000"/>
            </a:path>
          </a:gradFill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C827362-3E17-43CC-ABE5-C0D19C2B72E7}"/>
                </a:ext>
              </a:extLst>
            </p:cNvPr>
            <p:cNvGrpSpPr/>
            <p:nvPr/>
          </p:nvGrpSpPr>
          <p:grpSpPr>
            <a:xfrm>
              <a:off x="905761" y="2559642"/>
              <a:ext cx="1828087" cy="676542"/>
              <a:chOff x="952060" y="4839854"/>
              <a:chExt cx="1828087" cy="676542"/>
            </a:xfrm>
            <a:grpFill/>
            <a:effectLst/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88788D0-917F-400B-BCF2-4A33148CC085}"/>
                  </a:ext>
                </a:extLst>
              </p:cNvPr>
              <p:cNvSpPr/>
              <p:nvPr/>
            </p:nvSpPr>
            <p:spPr>
              <a:xfrm>
                <a:off x="1129831" y="4839854"/>
                <a:ext cx="1650316" cy="434109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D0162059-BC23-4CCE-AA7D-9AD6745157C3}"/>
                  </a:ext>
                </a:extLst>
              </p:cNvPr>
              <p:cNvSpPr/>
              <p:nvPr/>
            </p:nvSpPr>
            <p:spPr>
              <a:xfrm>
                <a:off x="1060554" y="4918366"/>
                <a:ext cx="1650316" cy="434109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332519C-1D10-494C-92B3-8A84B425FCFA}"/>
                  </a:ext>
                </a:extLst>
              </p:cNvPr>
              <p:cNvSpPr/>
              <p:nvPr/>
            </p:nvSpPr>
            <p:spPr>
              <a:xfrm>
                <a:off x="1009757" y="5015350"/>
                <a:ext cx="1650316" cy="434109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F436C0D0-85DD-4524-BB19-6952D4A1C65C}"/>
                  </a:ext>
                </a:extLst>
              </p:cNvPr>
              <p:cNvSpPr/>
              <p:nvPr/>
            </p:nvSpPr>
            <p:spPr>
              <a:xfrm>
                <a:off x="952060" y="5082287"/>
                <a:ext cx="1650316" cy="434109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solidFill>
                      <a:schemeClr val="tx1"/>
                    </a:solidFill>
                  </a:rPr>
                  <a:t>client</a:t>
                </a: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C2D82D1-43DE-4870-B089-16A69F518B6E}"/>
                </a:ext>
              </a:extLst>
            </p:cNvPr>
            <p:cNvSpPr/>
            <p:nvPr/>
          </p:nvSpPr>
          <p:spPr>
            <a:xfrm>
              <a:off x="3932834" y="2574405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248325-77DF-430E-9E79-AE8D7FE43266}"/>
                </a:ext>
              </a:extLst>
            </p:cNvPr>
            <p:cNvSpPr/>
            <p:nvPr/>
          </p:nvSpPr>
          <p:spPr>
            <a:xfrm>
              <a:off x="3863557" y="2652917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38DAF7D-2603-40DD-8FA9-1DBA1C8A3629}"/>
                </a:ext>
              </a:extLst>
            </p:cNvPr>
            <p:cNvSpPr/>
            <p:nvPr/>
          </p:nvSpPr>
          <p:spPr>
            <a:xfrm>
              <a:off x="3801185" y="2738326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9C01C9F-7A56-4318-8A77-0FF986F8703A}"/>
                </a:ext>
              </a:extLst>
            </p:cNvPr>
            <p:cNvSpPr/>
            <p:nvPr/>
          </p:nvSpPr>
          <p:spPr>
            <a:xfrm>
              <a:off x="3731913" y="2816838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edge router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all weight 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65D8DC8-49AB-4258-804B-361C0FD835E2}"/>
                </a:ext>
              </a:extLst>
            </p:cNvPr>
            <p:cNvSpPr/>
            <p:nvPr/>
          </p:nvSpPr>
          <p:spPr>
            <a:xfrm>
              <a:off x="6520578" y="2586932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A7CE7A-59AC-4FC3-A7BE-FA6E85156B69}"/>
                </a:ext>
              </a:extLst>
            </p:cNvPr>
            <p:cNvSpPr/>
            <p:nvPr/>
          </p:nvSpPr>
          <p:spPr>
            <a:xfrm>
              <a:off x="6451301" y="2665444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8B7B86-7A79-4244-896C-C1FF1EED39D5}"/>
                </a:ext>
              </a:extLst>
            </p:cNvPr>
            <p:cNvSpPr/>
            <p:nvPr/>
          </p:nvSpPr>
          <p:spPr>
            <a:xfrm>
              <a:off x="6388929" y="2750853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14EE281-AA70-4BB0-A3B7-66C35C6F1ED0}"/>
                </a:ext>
              </a:extLst>
            </p:cNvPr>
            <p:cNvSpPr/>
            <p:nvPr/>
          </p:nvSpPr>
          <p:spPr>
            <a:xfrm>
              <a:off x="6319657" y="2829365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L4 LB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71A5A2B-9E6C-4372-939A-D0FE4F5426A3}"/>
                </a:ext>
              </a:extLst>
            </p:cNvPr>
            <p:cNvSpPr/>
            <p:nvPr/>
          </p:nvSpPr>
          <p:spPr>
            <a:xfrm>
              <a:off x="9220629" y="2562566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C34E618-C01B-4BB3-B6BB-131A65D165C5}"/>
                </a:ext>
              </a:extLst>
            </p:cNvPr>
            <p:cNvSpPr/>
            <p:nvPr/>
          </p:nvSpPr>
          <p:spPr>
            <a:xfrm>
              <a:off x="9151352" y="2641078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C7C6FE1-4E64-4219-8202-EB46ACB6BD00}"/>
                </a:ext>
              </a:extLst>
            </p:cNvPr>
            <p:cNvSpPr/>
            <p:nvPr/>
          </p:nvSpPr>
          <p:spPr>
            <a:xfrm>
              <a:off x="9088980" y="2726487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5CD680A-0518-496D-AD43-2C037532E398}"/>
                </a:ext>
              </a:extLst>
            </p:cNvPr>
            <p:cNvSpPr/>
            <p:nvPr/>
          </p:nvSpPr>
          <p:spPr>
            <a:xfrm>
              <a:off x="9019708" y="2804999"/>
              <a:ext cx="1650316" cy="434109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backend</a:t>
              </a:r>
            </a:p>
          </p:txBody>
        </p:sp>
        <p:cxnSp>
          <p:nvCxnSpPr>
            <p:cNvPr id="23" name="Connector: Curved 22">
              <a:extLst>
                <a:ext uri="{FF2B5EF4-FFF2-40B4-BE49-F238E27FC236}">
                  <a16:creationId xmlns:a16="http://schemas.microsoft.com/office/drawing/2014/main" id="{9CED642B-65DC-4281-B456-5DB359B43E55}"/>
                </a:ext>
              </a:extLst>
            </p:cNvPr>
            <p:cNvCxnSpPr>
              <a:stCxn id="29" idx="3"/>
              <a:endCxn id="14" idx="1"/>
            </p:cNvCxnSpPr>
            <p:nvPr/>
          </p:nvCxnSpPr>
          <p:spPr>
            <a:xfrm>
              <a:off x="2733848" y="2776697"/>
              <a:ext cx="998065" cy="257196"/>
            </a:xfrm>
            <a:prstGeom prst="curvedConnector3">
              <a:avLst/>
            </a:prstGeom>
            <a:grpFill/>
            <a:ln>
              <a:solidFill>
                <a:schemeClr val="tx1"/>
              </a:solidFill>
              <a:headEnd type="triangl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ctor: Curved 23">
              <a:extLst>
                <a:ext uri="{FF2B5EF4-FFF2-40B4-BE49-F238E27FC236}">
                  <a16:creationId xmlns:a16="http://schemas.microsoft.com/office/drawing/2014/main" id="{A86B27D2-37C4-4876-BE8F-B6B9D2A0AAF8}"/>
                </a:ext>
              </a:extLst>
            </p:cNvPr>
            <p:cNvCxnSpPr>
              <a:cxnSpLocks/>
              <a:stCxn id="11" idx="3"/>
              <a:endCxn id="18" idx="1"/>
            </p:cNvCxnSpPr>
            <p:nvPr/>
          </p:nvCxnSpPr>
          <p:spPr>
            <a:xfrm>
              <a:off x="5583150" y="2791460"/>
              <a:ext cx="736507" cy="254960"/>
            </a:xfrm>
            <a:prstGeom prst="curvedConnector3">
              <a:avLst/>
            </a:prstGeom>
            <a:grpFill/>
            <a:ln>
              <a:solidFill>
                <a:schemeClr val="tx1"/>
              </a:solidFill>
              <a:headEnd type="triangl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Curved 24">
              <a:extLst>
                <a:ext uri="{FF2B5EF4-FFF2-40B4-BE49-F238E27FC236}">
                  <a16:creationId xmlns:a16="http://schemas.microsoft.com/office/drawing/2014/main" id="{FE5A69E0-CC0D-4CCC-AA71-456FB5591AC2}"/>
                </a:ext>
              </a:extLst>
            </p:cNvPr>
            <p:cNvCxnSpPr>
              <a:stCxn id="15" idx="3"/>
              <a:endCxn id="22" idx="1"/>
            </p:cNvCxnSpPr>
            <p:nvPr/>
          </p:nvCxnSpPr>
          <p:spPr>
            <a:xfrm>
              <a:off x="8170894" y="2803987"/>
              <a:ext cx="848814" cy="218067"/>
            </a:xfrm>
            <a:prstGeom prst="curvedConnector3">
              <a:avLst/>
            </a:prstGeom>
            <a:grpFill/>
            <a:ln>
              <a:solidFill>
                <a:srgbClr val="FF0000"/>
              </a:solidFill>
              <a:headEnd type="triangl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2BA47E5-AF75-43C9-B8C4-7D4545AA68C1}"/>
                </a:ext>
              </a:extLst>
            </p:cNvPr>
            <p:cNvSpPr txBox="1"/>
            <p:nvPr/>
          </p:nvSpPr>
          <p:spPr>
            <a:xfrm>
              <a:off x="5688742" y="2592972"/>
              <a:ext cx="613758" cy="307777"/>
            </a:xfrm>
            <a:prstGeom prst="rect">
              <a:avLst/>
            </a:prstGeom>
            <a:grpFill/>
            <a:ln>
              <a:noFill/>
            </a:ln>
            <a:effectLst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ECMP</a:t>
              </a:r>
            </a:p>
          </p:txBody>
        </p:sp>
        <p:cxnSp>
          <p:nvCxnSpPr>
            <p:cNvPr id="27" name="Connector: Curved 26">
              <a:extLst>
                <a:ext uri="{FF2B5EF4-FFF2-40B4-BE49-F238E27FC236}">
                  <a16:creationId xmlns:a16="http://schemas.microsoft.com/office/drawing/2014/main" id="{0EF9E2EA-538A-4039-8708-F2BEF89AE244}"/>
                </a:ext>
              </a:extLst>
            </p:cNvPr>
            <p:cNvCxnSpPr>
              <a:cxnSpLocks/>
            </p:cNvCxnSpPr>
            <p:nvPr/>
          </p:nvCxnSpPr>
          <p:spPr>
            <a:xfrm>
              <a:off x="8785185" y="4013665"/>
              <a:ext cx="859851" cy="12700"/>
            </a:xfrm>
            <a:prstGeom prst="curvedConnector3">
              <a:avLst/>
            </a:prstGeom>
            <a:grpFill/>
            <a:ln>
              <a:solidFill>
                <a:srgbClr val="FF0000"/>
              </a:solidFill>
              <a:headEnd type="triangle"/>
              <a:tailEnd type="triangle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209E250-8238-4445-92F0-D86EE1FCB67C}"/>
                </a:ext>
              </a:extLst>
            </p:cNvPr>
            <p:cNvSpPr txBox="1"/>
            <p:nvPr/>
          </p:nvSpPr>
          <p:spPr>
            <a:xfrm>
              <a:off x="9658633" y="3841699"/>
              <a:ext cx="676852" cy="307777"/>
            </a:xfrm>
            <a:prstGeom prst="rect">
              <a:avLst/>
            </a:prstGeom>
            <a:grpFill/>
            <a:effectLst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Tunnel</a:t>
              </a:r>
            </a:p>
          </p:txBody>
        </p:sp>
      </p:grpSp>
      <p:pic>
        <p:nvPicPr>
          <p:cNvPr id="33" name="Picture 32">
            <a:extLst>
              <a:ext uri="{FF2B5EF4-FFF2-40B4-BE49-F238E27FC236}">
                <a16:creationId xmlns:a16="http://schemas.microsoft.com/office/drawing/2014/main" id="{184354E9-FC62-4419-BE0A-54E44D0846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70285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49D81-01CC-4CB7-A49D-ECCB83C04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863"/>
            <a:ext cx="10515600" cy="1325563"/>
          </a:xfrm>
        </p:spPr>
        <p:txBody>
          <a:bodyPr/>
          <a:lstStyle/>
          <a:p>
            <a:r>
              <a:rPr lang="en-US" altLang="zh-CN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</a:t>
            </a:r>
            <a:endParaRPr 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A5E420-501D-4185-8250-1935BB40E66D}"/>
              </a:ext>
            </a:extLst>
          </p:cNvPr>
          <p:cNvSpPr txBox="1"/>
          <p:nvPr/>
        </p:nvSpPr>
        <p:spPr>
          <a:xfrm>
            <a:off x="838199" y="1392865"/>
            <a:ext cx="9879419" cy="4162550"/>
          </a:xfrm>
          <a:prstGeom prst="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TCP/IP</a:t>
            </a:r>
          </a:p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Network Namespace</a:t>
            </a:r>
          </a:p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Interfaces</a:t>
            </a:r>
          </a:p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Bridge</a:t>
            </a:r>
          </a:p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iptables</a:t>
            </a:r>
          </a:p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IP Route</a:t>
            </a:r>
          </a:p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BFD/ERS</a:t>
            </a:r>
          </a:p>
          <a:p>
            <a:pPr marL="285750" indent="-285750">
              <a:lnSpc>
                <a:spcPts val="4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H248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00E0C3B-0491-4A7A-BC17-2379DD1DF2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7892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F1896-9A9E-429B-8C76-7D7C4FC5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chemeClr val="tx1"/>
              </a:buClr>
              <a:buSzPct val="70000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Focus Points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70B4DD-83C5-4F4A-AC4E-94C38F475A85}"/>
              </a:ext>
            </a:extLst>
          </p:cNvPr>
          <p:cNvSpPr/>
          <p:nvPr/>
        </p:nvSpPr>
        <p:spPr>
          <a:xfrm>
            <a:off x="858253" y="1155668"/>
            <a:ext cx="4630978" cy="5487485"/>
          </a:xfrm>
          <a:prstGeom prst="rect">
            <a:avLst/>
          </a:prstGeom>
          <a:ln w="15875"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O&amp;M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Configurations, Monitoring and Debugging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Service Discovery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Cluster based, TIPC, API or TCP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Fast packet processing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Kernel Space Processor;</a:t>
            </a:r>
          </a:p>
          <a:p>
            <a:pPr>
              <a:lnSpc>
                <a:spcPct val="150000"/>
              </a:lnSpc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     User Space Processor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Backend Load Balance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Fragment Handling Support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Connection Stickiness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Expose VIP outside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OSPF, BGP ; BFD plus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E57465-E2CD-462F-9B98-C47837BCB8E6}"/>
              </a:ext>
            </a:extLst>
          </p:cNvPr>
          <p:cNvGrpSpPr/>
          <p:nvPr/>
        </p:nvGrpSpPr>
        <p:grpSpPr>
          <a:xfrm>
            <a:off x="5928852" y="2327283"/>
            <a:ext cx="5702709" cy="3144253"/>
            <a:chOff x="5928852" y="2327283"/>
            <a:chExt cx="5702709" cy="3144253"/>
          </a:xfrm>
        </p:grpSpPr>
        <p:sp>
          <p:nvSpPr>
            <p:cNvPr id="16" name="Flowchart: Process 15">
              <a:extLst>
                <a:ext uri="{FF2B5EF4-FFF2-40B4-BE49-F238E27FC236}">
                  <a16:creationId xmlns:a16="http://schemas.microsoft.com/office/drawing/2014/main" id="{6C2AA72B-14E6-4481-8E60-DBC7923C162E}"/>
                </a:ext>
              </a:extLst>
            </p:cNvPr>
            <p:cNvSpPr/>
            <p:nvPr/>
          </p:nvSpPr>
          <p:spPr>
            <a:xfrm>
              <a:off x="5928852" y="2327283"/>
              <a:ext cx="5702709" cy="3144253"/>
            </a:xfrm>
            <a:prstGeom prst="flowChartProcess">
              <a:avLst/>
            </a:prstGeom>
            <a:solidFill>
              <a:schemeClr val="tx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LB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2852C68-0528-4225-87BC-07F66932B99F}"/>
                </a:ext>
              </a:extLst>
            </p:cNvPr>
            <p:cNvGrpSpPr/>
            <p:nvPr/>
          </p:nvGrpSpPr>
          <p:grpSpPr>
            <a:xfrm>
              <a:off x="6290187" y="2893382"/>
              <a:ext cx="2443891" cy="1868155"/>
              <a:chOff x="4661738" y="6357298"/>
              <a:chExt cx="2935705" cy="1868155"/>
            </a:xfrm>
            <a:solidFill>
              <a:schemeClr val="bg1">
                <a:lumMod val="75000"/>
              </a:schemeClr>
            </a:solidFill>
          </p:grpSpPr>
          <p:sp>
            <p:nvSpPr>
              <p:cNvPr id="4" name="Flowchart: Process 3">
                <a:extLst>
                  <a:ext uri="{FF2B5EF4-FFF2-40B4-BE49-F238E27FC236}">
                    <a16:creationId xmlns:a16="http://schemas.microsoft.com/office/drawing/2014/main" id="{6AE95440-D9FD-4D9D-9B08-71DA297DCBC9}"/>
                  </a:ext>
                </a:extLst>
              </p:cNvPr>
              <p:cNvSpPr/>
              <p:nvPr/>
            </p:nvSpPr>
            <p:spPr>
              <a:xfrm>
                <a:off x="4661738" y="6357298"/>
                <a:ext cx="2935705" cy="1868155"/>
              </a:xfrm>
              <a:prstGeom prst="flowChartProcess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Front End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E0479AE-FD35-42CE-8CEA-D49BB41164D7}"/>
                  </a:ext>
                </a:extLst>
              </p:cNvPr>
              <p:cNvSpPr txBox="1"/>
              <p:nvPr/>
            </p:nvSpPr>
            <p:spPr>
              <a:xfrm>
                <a:off x="4957009" y="6911134"/>
                <a:ext cx="2221807" cy="369332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accent1">
                    <a:shade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Frag handler</a:t>
                </a:r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7450EFE-DBE2-4CA0-9BF6-EB1BDBDCFA67}"/>
                  </a:ext>
                </a:extLst>
              </p:cNvPr>
              <p:cNvSpPr txBox="1"/>
              <p:nvPr/>
            </p:nvSpPr>
            <p:spPr>
              <a:xfrm>
                <a:off x="4957009" y="7660708"/>
                <a:ext cx="2221807" cy="369332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VIP  Announcer</a:t>
                </a:r>
              </a:p>
            </p:txBody>
          </p:sp>
        </p:grpSp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10496C40-904B-4426-967A-81FFEB89D4DC}"/>
                </a:ext>
              </a:extLst>
            </p:cNvPr>
            <p:cNvSpPr/>
            <p:nvPr/>
          </p:nvSpPr>
          <p:spPr>
            <a:xfrm>
              <a:off x="8945122" y="2870066"/>
              <a:ext cx="2374370" cy="1891471"/>
            </a:xfrm>
            <a:prstGeom prst="flowChartProcess">
              <a:avLst/>
            </a:prstGeom>
            <a:solidFill>
              <a:schemeClr val="bg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Forwarder</a:t>
              </a:r>
            </a:p>
          </p:txBody>
        </p:sp>
        <p:sp>
          <p:nvSpPr>
            <p:cNvPr id="9" name="Flowchart: Process 8">
              <a:extLst>
                <a:ext uri="{FF2B5EF4-FFF2-40B4-BE49-F238E27FC236}">
                  <a16:creationId xmlns:a16="http://schemas.microsoft.com/office/drawing/2014/main" id="{1B5786E1-4994-48D1-A731-2E77842B2041}"/>
                </a:ext>
              </a:extLst>
            </p:cNvPr>
            <p:cNvSpPr/>
            <p:nvPr/>
          </p:nvSpPr>
          <p:spPr>
            <a:xfrm>
              <a:off x="6324949" y="4865510"/>
              <a:ext cx="2443890" cy="380783"/>
            </a:xfrm>
            <a:prstGeom prst="flowChartProcess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Service Discover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A31AD83-4CF3-4D38-9388-7570D7ECC018}"/>
                </a:ext>
              </a:extLst>
            </p:cNvPr>
            <p:cNvSpPr txBox="1"/>
            <p:nvPr/>
          </p:nvSpPr>
          <p:spPr>
            <a:xfrm>
              <a:off x="9074494" y="3434811"/>
              <a:ext cx="1940590" cy="36933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Consistent Hash 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D9B0716-9863-4752-84CF-E5240C6E1FF0}"/>
                </a:ext>
              </a:extLst>
            </p:cNvPr>
            <p:cNvSpPr txBox="1"/>
            <p:nvPr/>
          </p:nvSpPr>
          <p:spPr>
            <a:xfrm>
              <a:off x="9074494" y="3919565"/>
              <a:ext cx="1940591" cy="36933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Connection track</a:t>
              </a: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8D61EAE7-C37C-4372-930F-10E04EE4AAFF}"/>
                </a:ext>
              </a:extLst>
            </p:cNvPr>
            <p:cNvSpPr/>
            <p:nvPr/>
          </p:nvSpPr>
          <p:spPr>
            <a:xfrm>
              <a:off x="8945122" y="4853642"/>
              <a:ext cx="2374370" cy="380782"/>
            </a:xfrm>
            <a:prstGeom prst="flowChartProcess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O&amp;M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1624AD9-A83F-4E2C-9EDE-1103CCF62BE9}"/>
                </a:ext>
              </a:extLst>
            </p:cNvPr>
            <p:cNvSpPr txBox="1"/>
            <p:nvPr/>
          </p:nvSpPr>
          <p:spPr>
            <a:xfrm>
              <a:off x="9074494" y="4368887"/>
              <a:ext cx="1940590" cy="369332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Backend Pool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5C11A76E-9789-436A-A18D-17BE93DF57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6747974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F1896-9A9E-429B-8C76-7D7C4FC53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831" y="435044"/>
            <a:ext cx="10680337" cy="601525"/>
          </a:xfrm>
          <a:noFill/>
        </p:spPr>
        <p:txBody>
          <a:bodyPr/>
          <a:lstStyle/>
          <a:p>
            <a:pPr>
              <a:buClr>
                <a:schemeClr val="tx1"/>
              </a:buClr>
              <a:buSzPct val="70000"/>
            </a:pP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eVIP </a:t>
            </a:r>
            <a:r>
              <a:rPr lang="en-US" b="0" dirty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 Arch.</a:t>
            </a:r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45D7430B-F705-46CB-A93C-B6BE36E8A2F7}"/>
              </a:ext>
            </a:extLst>
          </p:cNvPr>
          <p:cNvSpPr/>
          <p:nvPr/>
        </p:nvSpPr>
        <p:spPr>
          <a:xfrm>
            <a:off x="1335934" y="1661652"/>
            <a:ext cx="8850285" cy="3838199"/>
          </a:xfrm>
          <a:prstGeom prst="flowChartProcess">
            <a:avLst/>
          </a:prstGeom>
          <a:solidFill>
            <a:srgbClr val="3B3A4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LB</a:t>
            </a:r>
          </a:p>
        </p:txBody>
      </p:sp>
      <p:sp>
        <p:nvSpPr>
          <p:cNvPr id="34" name="Flowchart: Process 33">
            <a:extLst>
              <a:ext uri="{FF2B5EF4-FFF2-40B4-BE49-F238E27FC236}">
                <a16:creationId xmlns:a16="http://schemas.microsoft.com/office/drawing/2014/main" id="{67670558-3EC3-4C2B-942B-3FB20320B8A4}"/>
              </a:ext>
            </a:extLst>
          </p:cNvPr>
          <p:cNvSpPr/>
          <p:nvPr/>
        </p:nvSpPr>
        <p:spPr>
          <a:xfrm>
            <a:off x="5389332" y="2766206"/>
            <a:ext cx="2438400" cy="1882176"/>
          </a:xfrm>
          <a:prstGeom prst="flowChartProcess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LBE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6C2AA72B-14E6-4481-8E60-DBC7923C162E}"/>
              </a:ext>
            </a:extLst>
          </p:cNvPr>
          <p:cNvSpPr/>
          <p:nvPr/>
        </p:nvSpPr>
        <p:spPr>
          <a:xfrm>
            <a:off x="1522748" y="2764785"/>
            <a:ext cx="3679272" cy="1869473"/>
          </a:xfrm>
          <a:prstGeom prst="flowChartProcess">
            <a:avLst/>
          </a:prstGeom>
          <a:solidFill>
            <a:schemeClr val="tx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</a:t>
            </a:r>
          </a:p>
        </p:txBody>
      </p:sp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6AE95440-D9FD-4D9D-9B08-71DA297DCBC9}"/>
              </a:ext>
            </a:extLst>
          </p:cNvPr>
          <p:cNvSpPr/>
          <p:nvPr/>
        </p:nvSpPr>
        <p:spPr>
          <a:xfrm>
            <a:off x="1552321" y="3369741"/>
            <a:ext cx="1577442" cy="317691"/>
          </a:xfrm>
          <a:prstGeom prst="flowChartProcess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ERS</a:t>
            </a:r>
          </a:p>
        </p:txBody>
      </p:sp>
      <p:sp>
        <p:nvSpPr>
          <p:cNvPr id="22" name="Flowchart: Process 21">
            <a:extLst>
              <a:ext uri="{FF2B5EF4-FFF2-40B4-BE49-F238E27FC236}">
                <a16:creationId xmlns:a16="http://schemas.microsoft.com/office/drawing/2014/main" id="{83522FC8-C38C-4160-A31F-9E7716F65B73}"/>
              </a:ext>
            </a:extLst>
          </p:cNvPr>
          <p:cNvSpPr/>
          <p:nvPr/>
        </p:nvSpPr>
        <p:spPr>
          <a:xfrm>
            <a:off x="1552322" y="4756147"/>
            <a:ext cx="8309006" cy="413307"/>
          </a:xfrm>
          <a:prstGeom prst="flowChartProcess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Whiteboard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CBD4DF5-2995-40F1-BDA4-098F193EB125}"/>
              </a:ext>
            </a:extLst>
          </p:cNvPr>
          <p:cNvGrpSpPr/>
          <p:nvPr/>
        </p:nvGrpSpPr>
        <p:grpSpPr>
          <a:xfrm>
            <a:off x="7893381" y="2746344"/>
            <a:ext cx="1967946" cy="1882176"/>
            <a:chOff x="7709450" y="2365206"/>
            <a:chExt cx="1967946" cy="1882176"/>
          </a:xfrm>
        </p:grpSpPr>
        <p:sp>
          <p:nvSpPr>
            <p:cNvPr id="21" name="Flowchart: Process 20">
              <a:extLst>
                <a:ext uri="{FF2B5EF4-FFF2-40B4-BE49-F238E27FC236}">
                  <a16:creationId xmlns:a16="http://schemas.microsoft.com/office/drawing/2014/main" id="{7F577D39-6250-4E70-AEA2-81FA1C7F0B4D}"/>
                </a:ext>
              </a:extLst>
            </p:cNvPr>
            <p:cNvSpPr/>
            <p:nvPr/>
          </p:nvSpPr>
          <p:spPr>
            <a:xfrm>
              <a:off x="7709450" y="2365206"/>
              <a:ext cx="1967946" cy="1882176"/>
            </a:xfrm>
            <a:prstGeom prst="flowChartProcess">
              <a:avLst/>
            </a:prstGeom>
            <a:solidFill>
              <a:schemeClr val="tx1">
                <a:lumMod val="6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PN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1F5D671-87BE-4488-ADDC-27F8F7178BF0}"/>
                </a:ext>
              </a:extLst>
            </p:cNvPr>
            <p:cNvSpPr txBox="1"/>
            <p:nvPr/>
          </p:nvSpPr>
          <p:spPr>
            <a:xfrm>
              <a:off x="7736806" y="3840081"/>
              <a:ext cx="1940590" cy="38723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Consistent Hash </a:t>
              </a:r>
            </a:p>
          </p:txBody>
        </p:sp>
      </p:grpSp>
      <p:sp>
        <p:nvSpPr>
          <p:cNvPr id="25" name="Flowchart: Process 24">
            <a:extLst>
              <a:ext uri="{FF2B5EF4-FFF2-40B4-BE49-F238E27FC236}">
                <a16:creationId xmlns:a16="http://schemas.microsoft.com/office/drawing/2014/main" id="{6BC8FF2D-C95C-40BB-82F8-AC5059400710}"/>
              </a:ext>
            </a:extLst>
          </p:cNvPr>
          <p:cNvSpPr/>
          <p:nvPr/>
        </p:nvSpPr>
        <p:spPr>
          <a:xfrm>
            <a:off x="1522748" y="2211927"/>
            <a:ext cx="8338580" cy="442751"/>
          </a:xfrm>
          <a:prstGeom prst="flowChartProcess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EVIPC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89A54F6-7B6A-4DA4-A125-51CA7052EB28}"/>
              </a:ext>
            </a:extLst>
          </p:cNvPr>
          <p:cNvSpPr txBox="1"/>
          <p:nvPr/>
        </p:nvSpPr>
        <p:spPr>
          <a:xfrm>
            <a:off x="5569023" y="3140991"/>
            <a:ext cx="2057396" cy="369332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PN Pool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23A74D-87BA-4631-BD5D-E422D376C001}"/>
              </a:ext>
            </a:extLst>
          </p:cNvPr>
          <p:cNvSpPr txBox="1"/>
          <p:nvPr/>
        </p:nvSpPr>
        <p:spPr>
          <a:xfrm>
            <a:off x="3317076" y="3369741"/>
            <a:ext cx="1884943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LBE pool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6FEDF81-01A1-4292-93DC-0A786DFD8732}"/>
              </a:ext>
            </a:extLst>
          </p:cNvPr>
          <p:cNvSpPr txBox="1"/>
          <p:nvPr/>
        </p:nvSpPr>
        <p:spPr>
          <a:xfrm>
            <a:off x="1552321" y="3879497"/>
            <a:ext cx="1577442" cy="369332"/>
          </a:xfrm>
          <a:prstGeom prst="rect">
            <a:avLst/>
          </a:prstGeom>
          <a:solidFill>
            <a:srgbClr val="FF0000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Frag handler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F059ABB-DDB7-4891-A2CF-14577AE7488A}"/>
              </a:ext>
            </a:extLst>
          </p:cNvPr>
          <p:cNvSpPr txBox="1"/>
          <p:nvPr/>
        </p:nvSpPr>
        <p:spPr>
          <a:xfrm>
            <a:off x="3304089" y="3872579"/>
            <a:ext cx="188494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Consistent Hash 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1B7019C-A513-41CF-B146-BED973DBEB7A}"/>
              </a:ext>
            </a:extLst>
          </p:cNvPr>
          <p:cNvGrpSpPr/>
          <p:nvPr/>
        </p:nvGrpSpPr>
        <p:grpSpPr>
          <a:xfrm>
            <a:off x="5560095" y="3548273"/>
            <a:ext cx="2075252" cy="975417"/>
            <a:chOff x="354652" y="5882583"/>
            <a:chExt cx="2075252" cy="975417"/>
          </a:xfrm>
        </p:grpSpPr>
        <p:sp>
          <p:nvSpPr>
            <p:cNvPr id="40" name="Flowchart: Process 39">
              <a:extLst>
                <a:ext uri="{FF2B5EF4-FFF2-40B4-BE49-F238E27FC236}">
                  <a16:creationId xmlns:a16="http://schemas.microsoft.com/office/drawing/2014/main" id="{406ADCDA-87CB-48C5-B912-5751F7190141}"/>
                </a:ext>
              </a:extLst>
            </p:cNvPr>
            <p:cNvSpPr/>
            <p:nvPr/>
          </p:nvSpPr>
          <p:spPr>
            <a:xfrm>
              <a:off x="354652" y="5882583"/>
              <a:ext cx="2075252" cy="975417"/>
            </a:xfrm>
            <a:prstGeom prst="flowChartProcess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lowchart: Process 38">
              <a:extLst>
                <a:ext uri="{FF2B5EF4-FFF2-40B4-BE49-F238E27FC236}">
                  <a16:creationId xmlns:a16="http://schemas.microsoft.com/office/drawing/2014/main" id="{4701DF91-9432-4BA0-8BF8-C3C59848059C}"/>
                </a:ext>
              </a:extLst>
            </p:cNvPr>
            <p:cNvSpPr/>
            <p:nvPr/>
          </p:nvSpPr>
          <p:spPr>
            <a:xfrm>
              <a:off x="420301" y="6455236"/>
              <a:ext cx="1943953" cy="352854"/>
            </a:xfrm>
            <a:prstGeom prst="flowChartProcess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LVS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6B4BDED-AE13-45BF-B75E-3AC9212F7A91}"/>
                </a:ext>
              </a:extLst>
            </p:cNvPr>
            <p:cNvSpPr txBox="1"/>
            <p:nvPr/>
          </p:nvSpPr>
          <p:spPr>
            <a:xfrm>
              <a:off x="422256" y="5978139"/>
              <a:ext cx="1940591" cy="369332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Connection track</a:t>
              </a:r>
            </a:p>
          </p:txBody>
        </p:sp>
      </p:grpSp>
      <p:sp>
        <p:nvSpPr>
          <p:cNvPr id="45" name="Oval 44">
            <a:extLst>
              <a:ext uri="{FF2B5EF4-FFF2-40B4-BE49-F238E27FC236}">
                <a16:creationId xmlns:a16="http://schemas.microsoft.com/office/drawing/2014/main" id="{F8DEAF98-CBCA-4463-9E83-1CA57BEAF4C9}"/>
              </a:ext>
            </a:extLst>
          </p:cNvPr>
          <p:cNvSpPr/>
          <p:nvPr/>
        </p:nvSpPr>
        <p:spPr>
          <a:xfrm>
            <a:off x="7893380" y="3510323"/>
            <a:ext cx="648929" cy="219002"/>
          </a:xfrm>
          <a:prstGeom prst="ellipse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vip</a:t>
            </a:r>
            <a:endParaRPr lang="en-US" sz="700" dirty="0">
              <a:solidFill>
                <a:schemeClr val="tx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D834C2A-13C8-40D1-9A96-428419815B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813561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C24EB-AC93-47FA-BFAC-48AB9C7FE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Service Discovery  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8ECBF2D6-4B0F-4C5D-A105-D215E1B8B1ED}"/>
              </a:ext>
            </a:extLst>
          </p:cNvPr>
          <p:cNvSpPr/>
          <p:nvPr/>
        </p:nvSpPr>
        <p:spPr>
          <a:xfrm>
            <a:off x="5740716" y="3408920"/>
            <a:ext cx="1494503" cy="1027886"/>
          </a:xfrm>
          <a:prstGeom prst="flowChartProcess">
            <a:avLst/>
          </a:prstGeom>
          <a:solidFill>
            <a:schemeClr val="accent3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factory</a:t>
            </a: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7813D341-6FF4-45CB-848A-308F0357AA7D}"/>
              </a:ext>
            </a:extLst>
          </p:cNvPr>
          <p:cNvSpPr/>
          <p:nvPr/>
        </p:nvSpPr>
        <p:spPr>
          <a:xfrm>
            <a:off x="9169478" y="3408920"/>
            <a:ext cx="1494503" cy="1047135"/>
          </a:xfrm>
          <a:prstGeom prst="flowChartProcess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factory.n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549A2F0-C3CA-4B75-BDD3-1A0F1718802C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>
            <a:off x="7235219" y="3922863"/>
            <a:ext cx="1934259" cy="9625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924CA3D-D753-4030-913C-6E2418C69AA8}"/>
              </a:ext>
            </a:extLst>
          </p:cNvPr>
          <p:cNvSpPr txBox="1"/>
          <p:nvPr/>
        </p:nvSpPr>
        <p:spPr>
          <a:xfrm>
            <a:off x="8176334" y="3861307"/>
            <a:ext cx="279244" cy="2616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100" dirty="0"/>
              <a:t>Y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E0F5B0B-85B1-4786-988F-C9EEB8A874CD}"/>
              </a:ext>
            </a:extLst>
          </p:cNvPr>
          <p:cNvCxnSpPr>
            <a:cxnSpLocks/>
            <a:stCxn id="82" idx="2"/>
          </p:cNvCxnSpPr>
          <p:nvPr/>
        </p:nvCxnSpPr>
        <p:spPr>
          <a:xfrm>
            <a:off x="6490200" y="4418508"/>
            <a:ext cx="0" cy="3280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B2D5165-A0D1-4539-B906-41914FE13B74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9916729" y="4456055"/>
            <a:ext cx="1" cy="309716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A2A4474-9726-46FB-ABDE-03E8A3AADE96}"/>
              </a:ext>
            </a:extLst>
          </p:cNvPr>
          <p:cNvSpPr txBox="1"/>
          <p:nvPr/>
        </p:nvSpPr>
        <p:spPr>
          <a:xfrm>
            <a:off x="5800633" y="3836416"/>
            <a:ext cx="97494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 err="1"/>
              <a:t>Subnode</a:t>
            </a:r>
            <a:r>
              <a:rPr lang="en-US" sz="1000" dirty="0"/>
              <a:t> 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F1930DD-F915-4813-9771-33D45C1A960F}"/>
              </a:ext>
            </a:extLst>
          </p:cNvPr>
          <p:cNvSpPr txBox="1"/>
          <p:nvPr/>
        </p:nvSpPr>
        <p:spPr>
          <a:xfrm>
            <a:off x="9302755" y="3845053"/>
            <a:ext cx="97494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 err="1"/>
              <a:t>Subnode</a:t>
            </a:r>
            <a:r>
              <a:rPr lang="en-US" sz="1000" dirty="0"/>
              <a:t> data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D20AC367-E9A4-49EC-91A2-61996E6A62AE}"/>
              </a:ext>
            </a:extLst>
          </p:cNvPr>
          <p:cNvGrpSpPr/>
          <p:nvPr/>
        </p:nvGrpSpPr>
        <p:grpSpPr>
          <a:xfrm>
            <a:off x="1455174" y="1553497"/>
            <a:ext cx="3432562" cy="3805084"/>
            <a:chOff x="1455174" y="1553497"/>
            <a:chExt cx="3397444" cy="380508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65A871A-4C64-43D5-9D5D-D875EABA0E87}"/>
                </a:ext>
              </a:extLst>
            </p:cNvPr>
            <p:cNvSpPr/>
            <p:nvPr/>
          </p:nvSpPr>
          <p:spPr>
            <a:xfrm>
              <a:off x="1455174" y="1553497"/>
              <a:ext cx="3138554" cy="3805084"/>
            </a:xfrm>
            <a:prstGeom prst="rect">
              <a:avLst/>
            </a:prstGeom>
            <a:solidFill>
              <a:schemeClr val="tx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/>
            </a:p>
          </p:txBody>
        </p:sp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72F9AD0F-091B-4E9F-8511-0A72F0CE23D9}"/>
                </a:ext>
              </a:extLst>
            </p:cNvPr>
            <p:cNvSpPr/>
            <p:nvPr/>
          </p:nvSpPr>
          <p:spPr>
            <a:xfrm>
              <a:off x="1995948" y="3438832"/>
              <a:ext cx="1494503" cy="997974"/>
            </a:xfrm>
            <a:prstGeom prst="flowChartProcess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factory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A669700-0AE9-445E-8232-E9BC5FC7C161}"/>
                </a:ext>
              </a:extLst>
            </p:cNvPr>
            <p:cNvSpPr txBox="1"/>
            <p:nvPr/>
          </p:nvSpPr>
          <p:spPr>
            <a:xfrm>
              <a:off x="4573374" y="3879958"/>
              <a:ext cx="279244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 anchor="t" anchorCtr="0">
              <a:spAutoFit/>
            </a:bodyPr>
            <a:lstStyle/>
            <a:p>
              <a:r>
                <a:rPr lang="en-US" sz="1100" dirty="0"/>
                <a:t>Y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D4BE029B-527C-451C-9759-06084F9BAD56}"/>
                </a:ext>
              </a:extLst>
            </p:cNvPr>
            <p:cNvCxnSpPr>
              <a:cxnSpLocks/>
              <a:stCxn id="5" idx="2"/>
            </p:cNvCxnSpPr>
            <p:nvPr/>
          </p:nvCxnSpPr>
          <p:spPr>
            <a:xfrm>
              <a:off x="2743200" y="4436806"/>
              <a:ext cx="0" cy="309716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539C3CF-D936-48C0-867F-D9C1481DED29}"/>
                </a:ext>
              </a:extLst>
            </p:cNvPr>
            <p:cNvSpPr txBox="1"/>
            <p:nvPr/>
          </p:nvSpPr>
          <p:spPr>
            <a:xfrm>
              <a:off x="2010042" y="3922863"/>
              <a:ext cx="974947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 anchor="t" anchorCtr="0">
              <a:spAutoFit/>
            </a:bodyPr>
            <a:lstStyle/>
            <a:p>
              <a:r>
                <a:rPr lang="en-US" sz="1000" dirty="0" err="1"/>
                <a:t>Subnode</a:t>
              </a:r>
              <a:r>
                <a:rPr lang="en-US" sz="1000" dirty="0"/>
                <a:t> data</a:t>
              </a: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EA0074D-D9C8-4D64-90F7-692AAB2D6DFA}"/>
                </a:ext>
              </a:extLst>
            </p:cNvPr>
            <p:cNvSpPr/>
            <p:nvPr/>
          </p:nvSpPr>
          <p:spPr>
            <a:xfrm>
              <a:off x="1592823" y="2194350"/>
              <a:ext cx="757087" cy="442452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050" dirty="0" err="1">
                  <a:solidFill>
                    <a:schemeClr val="tx1"/>
                  </a:solidFill>
                </a:rPr>
                <a:t>evipc</a:t>
              </a: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E2AD6A9-05AF-4E09-B197-8ED9AE3A0F97}"/>
                </a:ext>
              </a:extLst>
            </p:cNvPr>
            <p:cNvSpPr/>
            <p:nvPr/>
          </p:nvSpPr>
          <p:spPr>
            <a:xfrm>
              <a:off x="2482642" y="1739234"/>
              <a:ext cx="757087" cy="44245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050" dirty="0" err="1">
                  <a:solidFill>
                    <a:schemeClr val="tx1"/>
                  </a:solidFill>
                </a:rPr>
                <a:t>fe</a:t>
              </a: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C716962-5E56-4B7C-BF83-37A080B1130F}"/>
                </a:ext>
              </a:extLst>
            </p:cNvPr>
            <p:cNvSpPr/>
            <p:nvPr/>
          </p:nvSpPr>
          <p:spPr>
            <a:xfrm>
              <a:off x="2989004" y="2381443"/>
              <a:ext cx="757087" cy="44245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050" dirty="0" err="1">
                  <a:solidFill>
                    <a:schemeClr val="tx1"/>
                  </a:solidFill>
                </a:rPr>
                <a:t>pn</a:t>
              </a: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8FCD9F8-3148-46E2-A082-0C96AE70B3A6}"/>
                </a:ext>
              </a:extLst>
            </p:cNvPr>
            <p:cNvSpPr/>
            <p:nvPr/>
          </p:nvSpPr>
          <p:spPr>
            <a:xfrm>
              <a:off x="3367547" y="1819276"/>
              <a:ext cx="757087" cy="44245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050" dirty="0" err="1">
                  <a:solidFill>
                    <a:schemeClr val="tx1"/>
                  </a:solidFill>
                </a:rPr>
                <a:t>lbe</a:t>
              </a: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A0B862C-A014-4981-AFBC-3C7734D2C82E}"/>
                </a:ext>
              </a:extLst>
            </p:cNvPr>
            <p:cNvSpPr/>
            <p:nvPr/>
          </p:nvSpPr>
          <p:spPr>
            <a:xfrm>
              <a:off x="2109013" y="2646445"/>
              <a:ext cx="757087" cy="442452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050" dirty="0" err="1">
                  <a:solidFill>
                    <a:schemeClr val="tx1"/>
                  </a:solidFill>
                </a:rPr>
                <a:t>ersip</a:t>
              </a:r>
              <a:endParaRPr lang="en-US" sz="1050" dirty="0">
                <a:solidFill>
                  <a:schemeClr val="tx1"/>
                </a:solidFill>
              </a:endParaRPr>
            </a:p>
          </p:txBody>
        </p:sp>
        <p:sp>
          <p:nvSpPr>
            <p:cNvPr id="38" name="Cylinder 37">
              <a:extLst>
                <a:ext uri="{FF2B5EF4-FFF2-40B4-BE49-F238E27FC236}">
                  <a16:creationId xmlns:a16="http://schemas.microsoft.com/office/drawing/2014/main" id="{30F34930-3AEB-4414-984F-948AD13F5552}"/>
                </a:ext>
              </a:extLst>
            </p:cNvPr>
            <p:cNvSpPr/>
            <p:nvPr/>
          </p:nvSpPr>
          <p:spPr>
            <a:xfrm>
              <a:off x="3677262" y="2930944"/>
              <a:ext cx="757087" cy="283890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700" dirty="0" err="1">
                  <a:solidFill>
                    <a:schemeClr val="tx1"/>
                  </a:solidFill>
                </a:rPr>
                <a:t>subnodedb</a:t>
              </a:r>
              <a:endParaRPr lang="en-US" sz="700" dirty="0">
                <a:solidFill>
                  <a:schemeClr val="tx1"/>
                </a:solidFill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E1ADF14C-319E-4205-8B2A-1373523CC288}"/>
                </a:ext>
              </a:extLst>
            </p:cNvPr>
            <p:cNvCxnSpPr>
              <a:cxnSpLocks/>
              <a:stCxn id="5" idx="0"/>
              <a:endCxn id="36" idx="4"/>
            </p:cNvCxnSpPr>
            <p:nvPr/>
          </p:nvCxnSpPr>
          <p:spPr>
            <a:xfrm flipH="1" flipV="1">
              <a:off x="2487557" y="3088897"/>
              <a:ext cx="255643" cy="349935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641961BB-4769-453F-84B8-9017D73F8804}"/>
                </a:ext>
              </a:extLst>
            </p:cNvPr>
            <p:cNvCxnSpPr>
              <a:cxnSpLocks/>
              <a:stCxn id="27" idx="4"/>
              <a:endCxn id="5" idx="0"/>
            </p:cNvCxnSpPr>
            <p:nvPr/>
          </p:nvCxnSpPr>
          <p:spPr>
            <a:xfrm>
              <a:off x="1971367" y="2636802"/>
              <a:ext cx="771833" cy="802030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29D405C4-153B-4761-9E21-9156022AFADD}"/>
                </a:ext>
              </a:extLst>
            </p:cNvPr>
            <p:cNvCxnSpPr/>
            <p:nvPr/>
          </p:nvCxnSpPr>
          <p:spPr>
            <a:xfrm flipH="1">
              <a:off x="2702308" y="2194350"/>
              <a:ext cx="178538" cy="1214570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8C161A94-40B1-457B-9E47-9C2C8DEB1CBA}"/>
                </a:ext>
              </a:extLst>
            </p:cNvPr>
            <p:cNvCxnSpPr>
              <a:cxnSpLocks/>
              <a:stCxn id="34" idx="3"/>
              <a:endCxn id="5" idx="0"/>
            </p:cNvCxnSpPr>
            <p:nvPr/>
          </p:nvCxnSpPr>
          <p:spPr>
            <a:xfrm flipH="1">
              <a:off x="2743200" y="2759099"/>
              <a:ext cx="356677" cy="679733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295FADF0-0937-47DF-94FB-721742A83AB1}"/>
                </a:ext>
              </a:extLst>
            </p:cNvPr>
            <p:cNvCxnSpPr>
              <a:cxnSpLocks/>
              <a:stCxn id="35" idx="3"/>
              <a:endCxn id="5" idx="0"/>
            </p:cNvCxnSpPr>
            <p:nvPr/>
          </p:nvCxnSpPr>
          <p:spPr>
            <a:xfrm flipH="1">
              <a:off x="2743200" y="2196932"/>
              <a:ext cx="735220" cy="1241900"/>
            </a:xfrm>
            <a:prstGeom prst="straightConnector1">
              <a:avLst/>
            </a:prstGeom>
            <a:ln>
              <a:solidFill>
                <a:schemeClr val="accent3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CEACF11-9331-438F-B22B-EDFD688A5C82}"/>
                </a:ext>
              </a:extLst>
            </p:cNvPr>
            <p:cNvSpPr txBox="1"/>
            <p:nvPr/>
          </p:nvSpPr>
          <p:spPr>
            <a:xfrm>
              <a:off x="2823685" y="2848614"/>
              <a:ext cx="279244" cy="276999"/>
            </a:xfrm>
            <a:prstGeom prst="rect">
              <a:avLst/>
            </a:prstGeom>
            <a:noFill/>
          </p:spPr>
          <p:txBody>
            <a:bodyPr wrap="none" rtlCol="0" anchor="t" anchorCtr="0">
              <a:spAutoFit/>
            </a:bodyPr>
            <a:lstStyle/>
            <a:p>
              <a:r>
                <a:rPr lang="en-US" sz="1200" dirty="0"/>
                <a:t>Z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691D1B-F730-48BF-9657-D804A43AFBAD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 flipV="1">
            <a:off x="3511489" y="3922863"/>
            <a:ext cx="2229227" cy="14956"/>
          </a:xfrm>
          <a:prstGeom prst="straightConnector1">
            <a:avLst/>
          </a:prstGeom>
          <a:ln>
            <a:solidFill>
              <a:schemeClr val="bg1">
                <a:lumMod val="40000"/>
                <a:lumOff val="6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702AC7D2-0E3C-49DC-AB27-42B8FFB75E07}"/>
              </a:ext>
            </a:extLst>
          </p:cNvPr>
          <p:cNvSpPr/>
          <p:nvPr/>
        </p:nvSpPr>
        <p:spPr>
          <a:xfrm>
            <a:off x="5801279" y="2040502"/>
            <a:ext cx="1502274" cy="462116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active </a:t>
            </a:r>
            <a:r>
              <a:rPr lang="en-US" sz="1000" dirty="0" err="1">
                <a:solidFill>
                  <a:schemeClr val="tx1"/>
                </a:solidFill>
              </a:rPr>
              <a:t>evipc</a:t>
            </a:r>
            <a:endParaRPr lang="en-US" sz="1000" dirty="0">
              <a:solidFill>
                <a:schemeClr val="tx1"/>
              </a:solidFill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F6DAE54-20AD-4E1F-BE0C-89C3E92323B3}"/>
              </a:ext>
            </a:extLst>
          </p:cNvPr>
          <p:cNvCxnSpPr>
            <a:stCxn id="35" idx="6"/>
            <a:endCxn id="54" idx="2"/>
          </p:cNvCxnSpPr>
          <p:nvPr/>
        </p:nvCxnSpPr>
        <p:spPr>
          <a:xfrm>
            <a:off x="4152227" y="2040502"/>
            <a:ext cx="1649052" cy="2310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C1EF95E-95A4-42B1-B835-E159A4669DCD}"/>
              </a:ext>
            </a:extLst>
          </p:cNvPr>
          <p:cNvCxnSpPr>
            <a:stCxn id="34" idx="6"/>
            <a:endCxn id="54" idx="2"/>
          </p:cNvCxnSpPr>
          <p:nvPr/>
        </p:nvCxnSpPr>
        <p:spPr>
          <a:xfrm flipV="1">
            <a:off x="3769772" y="2271560"/>
            <a:ext cx="2031507" cy="3311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CBFC9C47-45CF-41CB-9000-6B4CBC57157A}"/>
              </a:ext>
            </a:extLst>
          </p:cNvPr>
          <p:cNvCxnSpPr>
            <a:stCxn id="27" idx="6"/>
            <a:endCxn id="54" idx="2"/>
          </p:cNvCxnSpPr>
          <p:nvPr/>
        </p:nvCxnSpPr>
        <p:spPr>
          <a:xfrm flipV="1">
            <a:off x="2359159" y="2271560"/>
            <a:ext cx="3442120" cy="1440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26744828-A500-4068-93C3-D042853DE534}"/>
              </a:ext>
            </a:extLst>
          </p:cNvPr>
          <p:cNvCxnSpPr>
            <a:cxnSpLocks/>
            <a:stCxn id="33" idx="6"/>
            <a:endCxn id="54" idx="0"/>
          </p:cNvCxnSpPr>
          <p:nvPr/>
        </p:nvCxnSpPr>
        <p:spPr>
          <a:xfrm>
            <a:off x="3258176" y="1960460"/>
            <a:ext cx="3294240" cy="800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05A5933-1668-4F2F-B99F-31BE8D272738}"/>
              </a:ext>
            </a:extLst>
          </p:cNvPr>
          <p:cNvCxnSpPr>
            <a:stCxn id="36" idx="6"/>
            <a:endCxn id="54" idx="3"/>
          </p:cNvCxnSpPr>
          <p:nvPr/>
        </p:nvCxnSpPr>
        <p:spPr>
          <a:xfrm flipV="1">
            <a:off x="2880684" y="2434943"/>
            <a:ext cx="3140598" cy="4327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28F70A2C-98AC-431C-AE86-6F3B769446CF}"/>
              </a:ext>
            </a:extLst>
          </p:cNvPr>
          <p:cNvSpPr/>
          <p:nvPr/>
        </p:nvSpPr>
        <p:spPr>
          <a:xfrm>
            <a:off x="3677262" y="3389671"/>
            <a:ext cx="757087" cy="227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 err="1">
                <a:solidFill>
                  <a:schemeClr val="tx1"/>
                </a:solidFill>
              </a:rPr>
              <a:t>libdtm</a:t>
            </a:r>
            <a:endParaRPr lang="en-US" sz="900" dirty="0">
              <a:solidFill>
                <a:schemeClr val="tx1"/>
              </a:solidFill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F735FCFF-1A5E-4C48-9C23-202C9DBBBCD6}"/>
              </a:ext>
            </a:extLst>
          </p:cNvPr>
          <p:cNvCxnSpPr>
            <a:stCxn id="67" idx="3"/>
            <a:endCxn id="54" idx="4"/>
          </p:cNvCxnSpPr>
          <p:nvPr/>
        </p:nvCxnSpPr>
        <p:spPr>
          <a:xfrm flipV="1">
            <a:off x="4434349" y="2502618"/>
            <a:ext cx="2118067" cy="10006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rrow: Left-Right 15">
            <a:extLst>
              <a:ext uri="{FF2B5EF4-FFF2-40B4-BE49-F238E27FC236}">
                <a16:creationId xmlns:a16="http://schemas.microsoft.com/office/drawing/2014/main" id="{10EDB63A-9849-4556-B4BC-98E698F9D005}"/>
              </a:ext>
            </a:extLst>
          </p:cNvPr>
          <p:cNvSpPr/>
          <p:nvPr/>
        </p:nvSpPr>
        <p:spPr>
          <a:xfrm>
            <a:off x="1995948" y="4658032"/>
            <a:ext cx="8347582" cy="442452"/>
          </a:xfrm>
          <a:prstGeom prst="leftRightArrow">
            <a:avLst/>
          </a:prstGeom>
          <a:solidFill>
            <a:schemeClr val="accent3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TIPC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5E34D324-E6AC-43BA-8455-19092435E32C}"/>
              </a:ext>
            </a:extLst>
          </p:cNvPr>
          <p:cNvSpPr/>
          <p:nvPr/>
        </p:nvSpPr>
        <p:spPr>
          <a:xfrm>
            <a:off x="2415089" y="4247726"/>
            <a:ext cx="609362" cy="177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wb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5EFA090-A015-4553-A742-9A2F0E43F269}"/>
              </a:ext>
            </a:extLst>
          </p:cNvPr>
          <p:cNvSpPr/>
          <p:nvPr/>
        </p:nvSpPr>
        <p:spPr>
          <a:xfrm>
            <a:off x="6185519" y="4241386"/>
            <a:ext cx="609362" cy="177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wb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4D1DC9C-7B1C-407F-99FC-47A979D56C5F}"/>
              </a:ext>
            </a:extLst>
          </p:cNvPr>
          <p:cNvSpPr/>
          <p:nvPr/>
        </p:nvSpPr>
        <p:spPr>
          <a:xfrm>
            <a:off x="9627698" y="4201887"/>
            <a:ext cx="609362" cy="1771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</a:rPr>
              <a:t>wb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BD269C0D-0FA3-476A-90F4-2C74DD248D98}"/>
              </a:ext>
            </a:extLst>
          </p:cNvPr>
          <p:cNvSpPr/>
          <p:nvPr/>
        </p:nvSpPr>
        <p:spPr>
          <a:xfrm>
            <a:off x="1495994" y="1827426"/>
            <a:ext cx="837660" cy="288282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1"/>
                </a:solidFill>
              </a:rPr>
              <a:t>repdb</a:t>
            </a:r>
            <a:endParaRPr lang="en-US" sz="1000" dirty="0">
              <a:solidFill>
                <a:schemeClr val="tx1"/>
              </a:solidFill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906D9A8-424C-479E-921D-A93D3A6E8534}"/>
              </a:ext>
            </a:extLst>
          </p:cNvPr>
          <p:cNvSpPr/>
          <p:nvPr/>
        </p:nvSpPr>
        <p:spPr>
          <a:xfrm>
            <a:off x="754747" y="6154496"/>
            <a:ext cx="7258544" cy="3054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https://openalm.lmera.ericsson.se/plugins/mediawiki/wiki/evip/index.php?title=Whiteboard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EA3B3F4-8323-4180-8DE8-B7B10B5A10D5}"/>
              </a:ext>
            </a:extLst>
          </p:cNvPr>
          <p:cNvSpPr txBox="1"/>
          <p:nvPr/>
        </p:nvSpPr>
        <p:spPr>
          <a:xfrm>
            <a:off x="6472645" y="2832658"/>
            <a:ext cx="11256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create_subnode</a:t>
            </a:r>
            <a:endParaRPr lang="en-US" sz="1000" dirty="0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DD20BA2-4B72-4E8C-8D38-6F1B8C5A71DC}"/>
              </a:ext>
            </a:extLst>
          </p:cNvPr>
          <p:cNvCxnSpPr>
            <a:stCxn id="54" idx="4"/>
            <a:endCxn id="6" idx="0"/>
          </p:cNvCxnSpPr>
          <p:nvPr/>
        </p:nvCxnSpPr>
        <p:spPr>
          <a:xfrm flipH="1">
            <a:off x="6487968" y="2502618"/>
            <a:ext cx="64448" cy="9063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FCD63B9-BB6B-4026-BC86-A3F79E42A6C5}"/>
              </a:ext>
            </a:extLst>
          </p:cNvPr>
          <p:cNvCxnSpPr>
            <a:cxnSpLocks/>
          </p:cNvCxnSpPr>
          <p:nvPr/>
        </p:nvCxnSpPr>
        <p:spPr>
          <a:xfrm flipH="1" flipV="1">
            <a:off x="3515032" y="3816477"/>
            <a:ext cx="2225685" cy="285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1CEBAD64-4809-4846-A5AE-EEA3959CBDC6}"/>
              </a:ext>
            </a:extLst>
          </p:cNvPr>
          <p:cNvSpPr txBox="1"/>
          <p:nvPr/>
        </p:nvSpPr>
        <p:spPr>
          <a:xfrm>
            <a:off x="4085034" y="3676642"/>
            <a:ext cx="152958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create_remote</a:t>
            </a:r>
            <a:r>
              <a:rPr lang="en-US" sz="1000" dirty="0"/>
              <a:t> </a:t>
            </a:r>
            <a:r>
              <a:rPr lang="en-US" sz="1000" dirty="0" err="1"/>
              <a:t>subnode</a:t>
            </a:r>
            <a:endParaRPr lang="en-US" sz="1000" dirty="0"/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9D403098-E8B6-435F-97B2-80B5E621EEBD}"/>
              </a:ext>
            </a:extLst>
          </p:cNvPr>
          <p:cNvCxnSpPr/>
          <p:nvPr/>
        </p:nvCxnSpPr>
        <p:spPr>
          <a:xfrm flipH="1" flipV="1">
            <a:off x="2880846" y="2189597"/>
            <a:ext cx="38224" cy="12394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93F019FA-C999-40E6-BEED-8B87CE1DDD74}"/>
              </a:ext>
            </a:extLst>
          </p:cNvPr>
          <p:cNvCxnSpPr>
            <a:stCxn id="33" idx="5"/>
            <a:endCxn id="38" idx="1"/>
          </p:cNvCxnSpPr>
          <p:nvPr/>
        </p:nvCxnSpPr>
        <p:spPr>
          <a:xfrm>
            <a:off x="3146157" y="2116890"/>
            <a:ext cx="936531" cy="81405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044A7760-9D23-408C-95D3-A5D7AA9F9EC3}"/>
              </a:ext>
            </a:extLst>
          </p:cNvPr>
          <p:cNvCxnSpPr>
            <a:cxnSpLocks/>
            <a:stCxn id="38" idx="3"/>
          </p:cNvCxnSpPr>
          <p:nvPr/>
        </p:nvCxnSpPr>
        <p:spPr>
          <a:xfrm flipH="1">
            <a:off x="3422984" y="3214834"/>
            <a:ext cx="659704" cy="21917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012DF59C-43D9-461C-9F72-F7944D76831D}"/>
              </a:ext>
            </a:extLst>
          </p:cNvPr>
          <p:cNvCxnSpPr/>
          <p:nvPr/>
        </p:nvCxnSpPr>
        <p:spPr>
          <a:xfrm flipH="1">
            <a:off x="2914266" y="4444484"/>
            <a:ext cx="22969" cy="32128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C4630427-5EB6-4D44-B94B-60E1720D45CF}"/>
              </a:ext>
            </a:extLst>
          </p:cNvPr>
          <p:cNvSpPr txBox="1"/>
          <p:nvPr/>
        </p:nvSpPr>
        <p:spPr>
          <a:xfrm>
            <a:off x="2880846" y="4484592"/>
            <a:ext cx="12907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service announce</a:t>
            </a: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7CFF06A7-B686-4B75-AA08-3116B20557C4}"/>
              </a:ext>
            </a:extLst>
          </p:cNvPr>
          <p:cNvCxnSpPr/>
          <p:nvPr/>
        </p:nvCxnSpPr>
        <p:spPr>
          <a:xfrm flipV="1">
            <a:off x="7035459" y="4484592"/>
            <a:ext cx="0" cy="26161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1E1C243D-DFF7-4C17-8877-D7BB8B37F5DD}"/>
              </a:ext>
            </a:extLst>
          </p:cNvPr>
          <p:cNvCxnSpPr/>
          <p:nvPr/>
        </p:nvCxnSpPr>
        <p:spPr>
          <a:xfrm flipV="1">
            <a:off x="9627698" y="4456055"/>
            <a:ext cx="0" cy="29014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A4546809-7611-45AA-B3FE-EE97DEE7D18D}"/>
              </a:ext>
            </a:extLst>
          </p:cNvPr>
          <p:cNvCxnSpPr>
            <a:cxnSpLocks/>
            <a:stCxn id="88" idx="6"/>
            <a:endCxn id="54" idx="1"/>
          </p:cNvCxnSpPr>
          <p:nvPr/>
        </p:nvCxnSpPr>
        <p:spPr>
          <a:xfrm>
            <a:off x="2333654" y="1971567"/>
            <a:ext cx="3687628" cy="1366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0360D560-623E-4061-9A68-05F2A48B8FDA}"/>
              </a:ext>
            </a:extLst>
          </p:cNvPr>
          <p:cNvSpPr/>
          <p:nvPr/>
        </p:nvSpPr>
        <p:spPr>
          <a:xfrm>
            <a:off x="9290372" y="1655223"/>
            <a:ext cx="898754" cy="2976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chemeClr val="tx1"/>
                </a:solidFill>
              </a:rPr>
              <a:t>evipc</a:t>
            </a:r>
            <a:endParaRPr lang="en-US" sz="1200" dirty="0">
              <a:solidFill>
                <a:schemeClr val="tx1"/>
              </a:solidFill>
            </a:endParaRP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D7258E96-B2BB-48A0-8CB6-58BA87FC217F}"/>
              </a:ext>
            </a:extLst>
          </p:cNvPr>
          <p:cNvCxnSpPr>
            <a:cxnSpLocks/>
            <a:stCxn id="8" idx="0"/>
            <a:endCxn id="115" idx="5"/>
          </p:cNvCxnSpPr>
          <p:nvPr/>
        </p:nvCxnSpPr>
        <p:spPr>
          <a:xfrm flipV="1">
            <a:off x="9916730" y="1909252"/>
            <a:ext cx="140777" cy="149966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F8F5CCDD-AC52-4DE3-990B-2B23559DDEB5}"/>
              </a:ext>
            </a:extLst>
          </p:cNvPr>
          <p:cNvSpPr txBox="1"/>
          <p:nvPr/>
        </p:nvSpPr>
        <p:spPr>
          <a:xfrm>
            <a:off x="9821727" y="2636839"/>
            <a:ext cx="10887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/>
              <a:t>service_available</a:t>
            </a:r>
            <a:endParaRPr lang="en-US" sz="900" dirty="0"/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40CF104A-3B3D-4021-BEAF-6E275218305F}"/>
              </a:ext>
            </a:extLst>
          </p:cNvPr>
          <p:cNvCxnSpPr>
            <a:stCxn id="115" idx="2"/>
            <a:endCxn id="33" idx="7"/>
          </p:cNvCxnSpPr>
          <p:nvPr/>
        </p:nvCxnSpPr>
        <p:spPr>
          <a:xfrm flipH="1">
            <a:off x="3146157" y="1804030"/>
            <a:ext cx="6144215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621495E6-0397-45F9-A738-AFD58B5C6BE3}"/>
              </a:ext>
            </a:extLst>
          </p:cNvPr>
          <p:cNvSpPr txBox="1"/>
          <p:nvPr/>
        </p:nvSpPr>
        <p:spPr>
          <a:xfrm>
            <a:off x="6818090" y="1622645"/>
            <a:ext cx="99738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agent connect</a:t>
            </a: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8D455137-A249-42BF-953C-684565DFA009}"/>
              </a:ext>
            </a:extLst>
          </p:cNvPr>
          <p:cNvCxnSpPr>
            <a:cxnSpLocks/>
            <a:stCxn id="115" idx="4"/>
            <a:endCxn id="8" idx="0"/>
          </p:cNvCxnSpPr>
          <p:nvPr/>
        </p:nvCxnSpPr>
        <p:spPr>
          <a:xfrm>
            <a:off x="9739749" y="1952837"/>
            <a:ext cx="176981" cy="1456083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7CBB3955-51AE-493E-8ABD-CCD7872B7573}"/>
              </a:ext>
            </a:extLst>
          </p:cNvPr>
          <p:cNvCxnSpPr/>
          <p:nvPr/>
        </p:nvCxnSpPr>
        <p:spPr>
          <a:xfrm>
            <a:off x="9416391" y="5593944"/>
            <a:ext cx="497645" cy="0"/>
          </a:xfrm>
          <a:prstGeom prst="straightConnector1">
            <a:avLst/>
          </a:prstGeom>
          <a:ln>
            <a:solidFill>
              <a:schemeClr val="accent3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2124ED1B-67BA-4AF7-ABFF-1D79D65F414D}"/>
              </a:ext>
            </a:extLst>
          </p:cNvPr>
          <p:cNvSpPr txBox="1"/>
          <p:nvPr/>
        </p:nvSpPr>
        <p:spPr>
          <a:xfrm>
            <a:off x="9988304" y="5498614"/>
            <a:ext cx="7104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Protocol Z</a:t>
            </a:r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93CF7972-292E-43D2-A7A5-5369E6B783E7}"/>
              </a:ext>
            </a:extLst>
          </p:cNvPr>
          <p:cNvCxnSpPr/>
          <p:nvPr/>
        </p:nvCxnSpPr>
        <p:spPr>
          <a:xfrm>
            <a:off x="9448416" y="5815165"/>
            <a:ext cx="497645" cy="0"/>
          </a:xfrm>
          <a:prstGeom prst="straightConnector1">
            <a:avLst/>
          </a:prstGeom>
          <a:ln>
            <a:solidFill>
              <a:schemeClr val="tx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Box 131">
            <a:extLst>
              <a:ext uri="{FF2B5EF4-FFF2-40B4-BE49-F238E27FC236}">
                <a16:creationId xmlns:a16="http://schemas.microsoft.com/office/drawing/2014/main" id="{680F3295-D163-4764-89BB-97BD3AACE0BA}"/>
              </a:ext>
            </a:extLst>
          </p:cNvPr>
          <p:cNvSpPr txBox="1"/>
          <p:nvPr/>
        </p:nvSpPr>
        <p:spPr>
          <a:xfrm>
            <a:off x="9999255" y="5710122"/>
            <a:ext cx="813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TIPC socket</a:t>
            </a:r>
          </a:p>
        </p:txBody>
      </p: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4767AA2A-330E-4D73-95DB-6B67E3ECC6CB}"/>
              </a:ext>
            </a:extLst>
          </p:cNvPr>
          <p:cNvCxnSpPr/>
          <p:nvPr/>
        </p:nvCxnSpPr>
        <p:spPr>
          <a:xfrm>
            <a:off x="9457934" y="5984053"/>
            <a:ext cx="497645" cy="0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A513F436-4F7F-4425-8B51-64FCA3E6E6D0}"/>
              </a:ext>
            </a:extLst>
          </p:cNvPr>
          <p:cNvSpPr txBox="1"/>
          <p:nvPr/>
        </p:nvSpPr>
        <p:spPr>
          <a:xfrm>
            <a:off x="10029847" y="5888723"/>
            <a:ext cx="6527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/>
              <a:t>Protcol</a:t>
            </a:r>
            <a:r>
              <a:rPr lang="en-US" sz="900" dirty="0"/>
              <a:t> X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3F2BF926-050C-43BF-AB6D-BAE1B6C99B2D}"/>
              </a:ext>
            </a:extLst>
          </p:cNvPr>
          <p:cNvGrpSpPr/>
          <p:nvPr/>
        </p:nvGrpSpPr>
        <p:grpSpPr>
          <a:xfrm>
            <a:off x="9457934" y="6266040"/>
            <a:ext cx="610298" cy="240739"/>
            <a:chOff x="9457934" y="6459945"/>
            <a:chExt cx="610298" cy="240739"/>
          </a:xfrm>
        </p:grpSpPr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F79BF154-E0E0-416C-A337-E7D1B952603F}"/>
                </a:ext>
              </a:extLst>
            </p:cNvPr>
            <p:cNvCxnSpPr/>
            <p:nvPr/>
          </p:nvCxnSpPr>
          <p:spPr>
            <a:xfrm>
              <a:off x="9457934" y="6459945"/>
              <a:ext cx="584972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6FA4A45B-2BC0-468C-8771-A137505D3A46}"/>
                </a:ext>
              </a:extLst>
            </p:cNvPr>
            <p:cNvCxnSpPr>
              <a:cxnSpLocks/>
            </p:cNvCxnSpPr>
            <p:nvPr/>
          </p:nvCxnSpPr>
          <p:spPr>
            <a:xfrm>
              <a:off x="9470993" y="6577781"/>
              <a:ext cx="597239" cy="0"/>
            </a:xfrm>
            <a:prstGeom prst="straightConnector1">
              <a:avLst/>
            </a:prstGeom>
            <a:ln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4AD337A8-16AF-457A-AA8A-BDE6AADA7E5F}"/>
                </a:ext>
              </a:extLst>
            </p:cNvPr>
            <p:cNvCxnSpPr>
              <a:cxnSpLocks/>
            </p:cNvCxnSpPr>
            <p:nvPr/>
          </p:nvCxnSpPr>
          <p:spPr>
            <a:xfrm>
              <a:off x="9457934" y="6700684"/>
              <a:ext cx="597239" cy="0"/>
            </a:xfrm>
            <a:prstGeom prst="straightConnector1">
              <a:avLst/>
            </a:prstGeom>
            <a:ln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2" name="TextBox 141">
            <a:extLst>
              <a:ext uri="{FF2B5EF4-FFF2-40B4-BE49-F238E27FC236}">
                <a16:creationId xmlns:a16="http://schemas.microsoft.com/office/drawing/2014/main" id="{0B49999F-ACD2-4F2C-BD2F-96A8CF299A10}"/>
              </a:ext>
            </a:extLst>
          </p:cNvPr>
          <p:cNvSpPr txBox="1"/>
          <p:nvPr/>
        </p:nvSpPr>
        <p:spPr>
          <a:xfrm>
            <a:off x="10029847" y="6257505"/>
            <a:ext cx="11400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Create FE  service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478A2E8C-63B5-4042-A137-751BACD03C57}"/>
              </a:ext>
            </a:extLst>
          </p:cNvPr>
          <p:cNvSpPr/>
          <p:nvPr/>
        </p:nvSpPr>
        <p:spPr>
          <a:xfrm>
            <a:off x="9302755" y="6113315"/>
            <a:ext cx="834303" cy="5011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D6DAB9BA-2DE8-4A37-8A9F-CF3CC63775FD}"/>
              </a:ext>
            </a:extLst>
          </p:cNvPr>
          <p:cNvCxnSpPr>
            <a:cxnSpLocks/>
          </p:cNvCxnSpPr>
          <p:nvPr/>
        </p:nvCxnSpPr>
        <p:spPr>
          <a:xfrm>
            <a:off x="9416391" y="5422666"/>
            <a:ext cx="529670" cy="19485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TextBox 146">
            <a:extLst>
              <a:ext uri="{FF2B5EF4-FFF2-40B4-BE49-F238E27FC236}">
                <a16:creationId xmlns:a16="http://schemas.microsoft.com/office/drawing/2014/main" id="{9E323C64-7F06-4511-99CD-36F49255D4FE}"/>
              </a:ext>
            </a:extLst>
          </p:cNvPr>
          <p:cNvSpPr txBox="1"/>
          <p:nvPr/>
        </p:nvSpPr>
        <p:spPr>
          <a:xfrm>
            <a:off x="9999255" y="5330665"/>
            <a:ext cx="66075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/>
              <a:t>Protocol Y</a:t>
            </a:r>
          </a:p>
        </p:txBody>
      </p:sp>
    </p:spTree>
    <p:extLst>
      <p:ext uri="{BB962C8B-B14F-4D97-AF65-F5344CB8AC3E}">
        <p14:creationId xmlns:p14="http://schemas.microsoft.com/office/powerpoint/2010/main" val="3640123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C24EB-AC93-47FA-BFAC-48AB9C7FE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Traffic Handling</a:t>
            </a:r>
          </a:p>
        </p:txBody>
      </p:sp>
      <p:graphicFrame>
        <p:nvGraphicFramePr>
          <p:cNvPr id="3" name="Object 2">
            <a:hlinkClick r:id="" action="ppaction://ole?verb=0"/>
            <a:extLst>
              <a:ext uri="{FF2B5EF4-FFF2-40B4-BE49-F238E27FC236}">
                <a16:creationId xmlns:a16="http://schemas.microsoft.com/office/drawing/2014/main" id="{D2ACC0C9-3814-457D-AB10-A2301B07AB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416752"/>
              </p:ext>
            </p:extLst>
          </p:nvPr>
        </p:nvGraphicFramePr>
        <p:xfrm>
          <a:off x="4118113" y="2360244"/>
          <a:ext cx="3647661" cy="3160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Presentation" showAsIcon="1" r:id="rId3" imgW="914400" imgH="792360" progId="PowerPoint.Show.12">
                  <p:embed/>
                </p:oleObj>
              </mc:Choice>
              <mc:Fallback>
                <p:oleObj name="Presentation" showAsIcon="1" r:id="rId3" imgW="914400" imgH="792360" progId="PowerPoint.Show.12">
                  <p:embed/>
                  <p:pic>
                    <p:nvPicPr>
                      <p:cNvPr id="3" name="Object 2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D2ACC0C9-3814-457D-AB10-A2301B07ABE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18113" y="2360244"/>
                        <a:ext cx="3647661" cy="3160041"/>
                      </a:xfrm>
                      <a:prstGeom prst="rect">
                        <a:avLst/>
                      </a:prstGeom>
                      <a:solidFill>
                        <a:schemeClr val="tx2">
                          <a:lumMod val="5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84043D7D-E353-42C2-AE12-232AB8BF17C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500599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val 37">
            <a:extLst>
              <a:ext uri="{FF2B5EF4-FFF2-40B4-BE49-F238E27FC236}">
                <a16:creationId xmlns:a16="http://schemas.microsoft.com/office/drawing/2014/main" id="{BE513B1F-7E7D-48F8-801B-A71A3BCD44B1}"/>
              </a:ext>
            </a:extLst>
          </p:cNvPr>
          <p:cNvSpPr/>
          <p:nvPr/>
        </p:nvSpPr>
        <p:spPr>
          <a:xfrm>
            <a:off x="577531" y="2926093"/>
            <a:ext cx="10938698" cy="124517"/>
          </a:xfrm>
          <a:prstGeom prst="ellipse">
            <a:avLst/>
          </a:prstGeom>
          <a:gradFill flip="none" rotWithShape="1">
            <a:gsLst>
              <a:gs pos="4000">
                <a:srgbClr val="677D86"/>
              </a:gs>
              <a:gs pos="100000">
                <a:srgbClr val="405C68"/>
              </a:gs>
              <a:gs pos="64000">
                <a:srgbClr val="EEEEEE"/>
              </a:gs>
              <a:gs pos="32000">
                <a:schemeClr val="tx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glow>
              <a:srgbClr val="466472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B8A2E1-6C54-477E-A79E-A625769EAF5E}"/>
              </a:ext>
            </a:extLst>
          </p:cNvPr>
          <p:cNvSpPr txBox="1"/>
          <p:nvPr/>
        </p:nvSpPr>
        <p:spPr>
          <a:xfrm>
            <a:off x="9344187" y="5189625"/>
            <a:ext cx="18022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Jinqing Yan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B82EB22-6BD2-44B2-934F-B2BCAC009D3C}"/>
              </a:ext>
            </a:extLst>
          </p:cNvPr>
          <p:cNvSpPr/>
          <p:nvPr/>
        </p:nvSpPr>
        <p:spPr>
          <a:xfrm>
            <a:off x="750216" y="2778546"/>
            <a:ext cx="10372691" cy="507274"/>
          </a:xfrm>
          <a:prstGeom prst="ellipse">
            <a:avLst/>
          </a:prstGeom>
          <a:solidFill>
            <a:schemeClr val="tx1">
              <a:lumMod val="95000"/>
            </a:schemeClr>
          </a:solidFill>
          <a:ln>
            <a:noFill/>
          </a:ln>
          <a:effectLst>
            <a:glow rad="203200">
              <a:srgbClr val="466472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FF84DDE3-B798-4838-AA49-E60548FC744C}"/>
              </a:ext>
            </a:extLst>
          </p:cNvPr>
          <p:cNvSpPr/>
          <p:nvPr/>
        </p:nvSpPr>
        <p:spPr>
          <a:xfrm>
            <a:off x="1485792" y="2970387"/>
            <a:ext cx="8541738" cy="67054"/>
          </a:xfrm>
          <a:prstGeom prst="ellipse">
            <a:avLst/>
          </a:prstGeom>
          <a:solidFill>
            <a:schemeClr val="tx1">
              <a:lumMod val="85000"/>
            </a:schemeClr>
          </a:solidFill>
          <a:ln>
            <a:noFill/>
          </a:ln>
          <a:effectLst>
            <a:glow rad="1905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38E8C4D-E02D-44F8-8921-2E61F2A03604}"/>
              </a:ext>
            </a:extLst>
          </p:cNvPr>
          <p:cNvSpPr/>
          <p:nvPr/>
        </p:nvSpPr>
        <p:spPr>
          <a:xfrm>
            <a:off x="1796059" y="2905407"/>
            <a:ext cx="8341363" cy="267611"/>
          </a:xfrm>
          <a:prstGeom prst="ellipse">
            <a:avLst/>
          </a:prstGeom>
          <a:gradFill flip="none" rotWithShape="1">
            <a:gsLst>
              <a:gs pos="93000">
                <a:srgbClr val="FCFCFC"/>
              </a:gs>
              <a:gs pos="100000">
                <a:srgbClr val="EEEEEE"/>
              </a:gs>
              <a:gs pos="0">
                <a:schemeClr val="tx1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  <a:effectLst>
            <a:glow rad="241300">
              <a:schemeClr val="tx1">
                <a:lumMod val="9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BA7B96B-ACB6-4D7A-A553-8A63A0366EE9}"/>
              </a:ext>
            </a:extLst>
          </p:cNvPr>
          <p:cNvSpPr/>
          <p:nvPr/>
        </p:nvSpPr>
        <p:spPr>
          <a:xfrm>
            <a:off x="2166934" y="2845869"/>
            <a:ext cx="7481712" cy="369332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rgbClr val="F3F3F3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  <a:effectLst>
            <a:glow rad="2286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364773E-0D22-453F-BF98-61594CC3F642}"/>
              </a:ext>
            </a:extLst>
          </p:cNvPr>
          <p:cNvSpPr/>
          <p:nvPr/>
        </p:nvSpPr>
        <p:spPr>
          <a:xfrm>
            <a:off x="4138436" y="2270265"/>
            <a:ext cx="3954360" cy="143091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2286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47F2548-7F56-4333-AB50-739D8982641E}"/>
              </a:ext>
            </a:extLst>
          </p:cNvPr>
          <p:cNvSpPr/>
          <p:nvPr/>
        </p:nvSpPr>
        <p:spPr>
          <a:xfrm>
            <a:off x="2199238" y="2861561"/>
            <a:ext cx="7353299" cy="369332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2286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514131B-0D9F-401D-B704-4EEE611FF5D6}"/>
              </a:ext>
            </a:extLst>
          </p:cNvPr>
          <p:cNvSpPr/>
          <p:nvPr/>
        </p:nvSpPr>
        <p:spPr>
          <a:xfrm>
            <a:off x="2552955" y="2852651"/>
            <a:ext cx="6642803" cy="371973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2286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E9F3898-2108-4155-9E0E-23ED09104D12}"/>
              </a:ext>
            </a:extLst>
          </p:cNvPr>
          <p:cNvSpPr/>
          <p:nvPr/>
        </p:nvSpPr>
        <p:spPr>
          <a:xfrm>
            <a:off x="3042947" y="2543139"/>
            <a:ext cx="5883554" cy="932268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glow rad="228600">
              <a:schemeClr val="tx1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5D67B-12C1-494F-911F-8A10E9A52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685" y="2317042"/>
            <a:ext cx="9144000" cy="11034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ln w="25400">
                  <a:solidFill>
                    <a:srgbClr val="003366"/>
                  </a:solidFill>
                </a:ln>
                <a:solidFill>
                  <a:srgbClr val="466472">
                    <a:alpha val="38000"/>
                  </a:srgbClr>
                </a:solidFill>
                <a:latin typeface="Bookman Old Style (Headings)"/>
              </a:rPr>
              <a:t>LWLB</a:t>
            </a:r>
          </a:p>
        </p:txBody>
      </p:sp>
    </p:spTree>
    <p:extLst>
      <p:ext uri="{BB962C8B-B14F-4D97-AF65-F5344CB8AC3E}">
        <p14:creationId xmlns:p14="http://schemas.microsoft.com/office/powerpoint/2010/main" val="34400734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44977907-83F8-4FAF-861A-BBEBCE47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General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5423021-2C41-4F9B-BF30-8F47E795B7FC}"/>
              </a:ext>
            </a:extLst>
          </p:cNvPr>
          <p:cNvSpPr txBox="1"/>
          <p:nvPr/>
        </p:nvSpPr>
        <p:spPr>
          <a:xfrm>
            <a:off x="10579004" y="7626655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</a:t>
            </a:r>
            <a:r>
              <a:rPr lang="en-US" sz="1000" dirty="0" err="1"/>
              <a:t>xmitter</a:t>
            </a:r>
            <a:endParaRPr lang="en-US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53ED47-ED47-4FBE-AF13-C8974FD5A8C2}"/>
              </a:ext>
            </a:extLst>
          </p:cNvPr>
          <p:cNvSpPr txBox="1"/>
          <p:nvPr/>
        </p:nvSpPr>
        <p:spPr>
          <a:xfrm>
            <a:off x="11257635" y="7634367"/>
            <a:ext cx="9829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receiver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1EB550F-6D51-4F29-9649-E7DF84638114}"/>
              </a:ext>
            </a:extLst>
          </p:cNvPr>
          <p:cNvSpPr txBox="1"/>
          <p:nvPr/>
        </p:nvSpPr>
        <p:spPr>
          <a:xfrm>
            <a:off x="10056504" y="7654067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F71E65-4024-435E-A169-F0547F70F986}"/>
              </a:ext>
            </a:extLst>
          </p:cNvPr>
          <p:cNvSpPr txBox="1"/>
          <p:nvPr/>
        </p:nvSpPr>
        <p:spPr>
          <a:xfrm>
            <a:off x="9400993" y="7654067"/>
            <a:ext cx="42992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hash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48F4C76-072F-41D1-8BBC-D5FCDB95DADF}"/>
              </a:ext>
            </a:extLst>
          </p:cNvPr>
          <p:cNvSpPr txBox="1"/>
          <p:nvPr/>
        </p:nvSpPr>
        <p:spPr>
          <a:xfrm>
            <a:off x="838200" y="1991558"/>
            <a:ext cx="8797345" cy="28050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Supply VIP function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Support TCP Traffics Distribution.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Support SCTP Single-homing and Multi-homing traffics Distribution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Support UDP Traffics </a:t>
            </a:r>
            <a:r>
              <a:rPr lang="en-US" sz="2400" dirty="0" err="1"/>
              <a:t>Distirbution</a:t>
            </a:r>
            <a:r>
              <a:rPr lang="en-US" sz="24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Support few connections, like no more than 100  connections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0041CE-28E7-40F7-B74E-79CB04C040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608751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44977907-83F8-4FAF-861A-BBEBCE47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LWLB Arch.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5423021-2C41-4F9B-BF30-8F47E795B7FC}"/>
              </a:ext>
            </a:extLst>
          </p:cNvPr>
          <p:cNvSpPr txBox="1"/>
          <p:nvPr/>
        </p:nvSpPr>
        <p:spPr>
          <a:xfrm>
            <a:off x="10579004" y="7626655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</a:t>
            </a:r>
            <a:r>
              <a:rPr lang="en-US" sz="1000" dirty="0" err="1"/>
              <a:t>xmitter</a:t>
            </a:r>
            <a:endParaRPr lang="en-US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53ED47-ED47-4FBE-AF13-C8974FD5A8C2}"/>
              </a:ext>
            </a:extLst>
          </p:cNvPr>
          <p:cNvSpPr txBox="1"/>
          <p:nvPr/>
        </p:nvSpPr>
        <p:spPr>
          <a:xfrm>
            <a:off x="11257635" y="7634367"/>
            <a:ext cx="9829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receiver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1EB550F-6D51-4F29-9649-E7DF84638114}"/>
              </a:ext>
            </a:extLst>
          </p:cNvPr>
          <p:cNvSpPr txBox="1"/>
          <p:nvPr/>
        </p:nvSpPr>
        <p:spPr>
          <a:xfrm>
            <a:off x="10056504" y="7654067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F71E65-4024-435E-A169-F0547F70F986}"/>
              </a:ext>
            </a:extLst>
          </p:cNvPr>
          <p:cNvSpPr txBox="1"/>
          <p:nvPr/>
        </p:nvSpPr>
        <p:spPr>
          <a:xfrm>
            <a:off x="9400993" y="7654067"/>
            <a:ext cx="42992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hash</a:t>
            </a:r>
          </a:p>
        </p:txBody>
      </p:sp>
      <p:sp>
        <p:nvSpPr>
          <p:cNvPr id="108" name="Flowchart: Process 107">
            <a:extLst>
              <a:ext uri="{FF2B5EF4-FFF2-40B4-BE49-F238E27FC236}">
                <a16:creationId xmlns:a16="http://schemas.microsoft.com/office/drawing/2014/main" id="{69129A31-5031-4DC1-BE9B-ED61F6F56B79}"/>
              </a:ext>
            </a:extLst>
          </p:cNvPr>
          <p:cNvSpPr/>
          <p:nvPr/>
        </p:nvSpPr>
        <p:spPr>
          <a:xfrm>
            <a:off x="2663613" y="1987170"/>
            <a:ext cx="6352245" cy="3838199"/>
          </a:xfrm>
          <a:prstGeom prst="flowChartProcess">
            <a:avLst/>
          </a:prstGeom>
          <a:solidFill>
            <a:srgbClr val="3B3A4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LB</a:t>
            </a:r>
          </a:p>
        </p:txBody>
      </p:sp>
      <p:sp>
        <p:nvSpPr>
          <p:cNvPr id="110" name="Flowchart: Process 109">
            <a:extLst>
              <a:ext uri="{FF2B5EF4-FFF2-40B4-BE49-F238E27FC236}">
                <a16:creationId xmlns:a16="http://schemas.microsoft.com/office/drawing/2014/main" id="{D5D5F30D-FEBE-42B3-A3D6-27075049CF17}"/>
              </a:ext>
            </a:extLst>
          </p:cNvPr>
          <p:cNvSpPr/>
          <p:nvPr/>
        </p:nvSpPr>
        <p:spPr>
          <a:xfrm>
            <a:off x="2850427" y="3090303"/>
            <a:ext cx="3679272" cy="1869473"/>
          </a:xfrm>
          <a:prstGeom prst="flowChartProcess">
            <a:avLst/>
          </a:prstGeom>
          <a:solidFill>
            <a:schemeClr val="tx1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</a:t>
            </a:r>
          </a:p>
        </p:txBody>
      </p:sp>
      <p:sp>
        <p:nvSpPr>
          <p:cNvPr id="111" name="Flowchart: Process 110">
            <a:extLst>
              <a:ext uri="{FF2B5EF4-FFF2-40B4-BE49-F238E27FC236}">
                <a16:creationId xmlns:a16="http://schemas.microsoft.com/office/drawing/2014/main" id="{A5BABF11-AB17-4BBB-8BFB-E5F2A5D796AA}"/>
              </a:ext>
            </a:extLst>
          </p:cNvPr>
          <p:cNvSpPr/>
          <p:nvPr/>
        </p:nvSpPr>
        <p:spPr>
          <a:xfrm>
            <a:off x="2880000" y="3695259"/>
            <a:ext cx="1577442" cy="317691"/>
          </a:xfrm>
          <a:prstGeom prst="flowChartProcess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ERS</a:t>
            </a:r>
          </a:p>
        </p:txBody>
      </p:sp>
      <p:sp>
        <p:nvSpPr>
          <p:cNvPr id="112" name="Flowchart: Process 111">
            <a:extLst>
              <a:ext uri="{FF2B5EF4-FFF2-40B4-BE49-F238E27FC236}">
                <a16:creationId xmlns:a16="http://schemas.microsoft.com/office/drawing/2014/main" id="{4FB2DA3E-2F18-4383-91A2-5707E994F72C}"/>
              </a:ext>
            </a:extLst>
          </p:cNvPr>
          <p:cNvSpPr/>
          <p:nvPr/>
        </p:nvSpPr>
        <p:spPr>
          <a:xfrm>
            <a:off x="2880001" y="5081665"/>
            <a:ext cx="5834032" cy="413307"/>
          </a:xfrm>
          <a:prstGeom prst="flowChartProcess">
            <a:avLst/>
          </a:prstGeom>
          <a:solidFill>
            <a:schemeClr val="accent5"/>
          </a:solidFill>
          <a:ln>
            <a:solidFill>
              <a:schemeClr val="tx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Whiteboard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3C63EB22-686A-4BFA-A802-A89889096649}"/>
              </a:ext>
            </a:extLst>
          </p:cNvPr>
          <p:cNvGrpSpPr/>
          <p:nvPr/>
        </p:nvGrpSpPr>
        <p:grpSpPr>
          <a:xfrm>
            <a:off x="6716473" y="3089842"/>
            <a:ext cx="1967986" cy="1882176"/>
            <a:chOff x="5204863" y="2383186"/>
            <a:chExt cx="1967986" cy="1882176"/>
          </a:xfrm>
        </p:grpSpPr>
        <p:sp>
          <p:nvSpPr>
            <p:cNvPr id="123" name="Flowchart: Process 122">
              <a:extLst>
                <a:ext uri="{FF2B5EF4-FFF2-40B4-BE49-F238E27FC236}">
                  <a16:creationId xmlns:a16="http://schemas.microsoft.com/office/drawing/2014/main" id="{A16B57EF-2427-453F-B7D5-C4F54CF6F778}"/>
                </a:ext>
              </a:extLst>
            </p:cNvPr>
            <p:cNvSpPr/>
            <p:nvPr/>
          </p:nvSpPr>
          <p:spPr>
            <a:xfrm>
              <a:off x="5204903" y="2383186"/>
              <a:ext cx="1967946" cy="1882176"/>
            </a:xfrm>
            <a:prstGeom prst="flowChartProcess">
              <a:avLst/>
            </a:prstGeom>
            <a:solidFill>
              <a:schemeClr val="tx1">
                <a:lumMod val="65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PN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6A1BDEDC-F0D5-417A-91B4-617AF9D60388}"/>
                </a:ext>
              </a:extLst>
            </p:cNvPr>
            <p:cNvSpPr txBox="1"/>
            <p:nvPr/>
          </p:nvSpPr>
          <p:spPr>
            <a:xfrm>
              <a:off x="5204863" y="3828508"/>
              <a:ext cx="1940590" cy="369332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shade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Hash </a:t>
              </a:r>
            </a:p>
          </p:txBody>
        </p:sp>
      </p:grpSp>
      <p:sp>
        <p:nvSpPr>
          <p:cNvPr id="114" name="Flowchart: Process 113">
            <a:extLst>
              <a:ext uri="{FF2B5EF4-FFF2-40B4-BE49-F238E27FC236}">
                <a16:creationId xmlns:a16="http://schemas.microsoft.com/office/drawing/2014/main" id="{35D9C37D-BFF8-4781-B348-DA61DAC9585C}"/>
              </a:ext>
            </a:extLst>
          </p:cNvPr>
          <p:cNvSpPr/>
          <p:nvPr/>
        </p:nvSpPr>
        <p:spPr>
          <a:xfrm>
            <a:off x="2850427" y="2537445"/>
            <a:ext cx="5834032" cy="442751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02A7A96B-AC7C-45DC-93F2-D56D3F52EE7D}"/>
              </a:ext>
            </a:extLst>
          </p:cNvPr>
          <p:cNvSpPr txBox="1"/>
          <p:nvPr/>
        </p:nvSpPr>
        <p:spPr>
          <a:xfrm>
            <a:off x="4644755" y="3695259"/>
            <a:ext cx="1884943" cy="36933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PN pool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5CB4660-1078-4C10-A2DC-23D04DD84B64}"/>
              </a:ext>
            </a:extLst>
          </p:cNvPr>
          <p:cNvSpPr txBox="1"/>
          <p:nvPr/>
        </p:nvSpPr>
        <p:spPr>
          <a:xfrm>
            <a:off x="2880000" y="4205015"/>
            <a:ext cx="1577442" cy="369332"/>
          </a:xfrm>
          <a:prstGeom prst="rect">
            <a:avLst/>
          </a:prstGeom>
          <a:solidFill>
            <a:srgbClr val="FF0000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Frag handler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89F9C223-D3A1-4DD5-94B4-DB7B3CF6E4A7}"/>
              </a:ext>
            </a:extLst>
          </p:cNvPr>
          <p:cNvSpPr txBox="1"/>
          <p:nvPr/>
        </p:nvSpPr>
        <p:spPr>
          <a:xfrm>
            <a:off x="4665271" y="4152119"/>
            <a:ext cx="1859355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Connection Hash 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337A76B-AB90-4204-86EB-F8568F5F2E36}"/>
              </a:ext>
            </a:extLst>
          </p:cNvPr>
          <p:cNvSpPr txBox="1"/>
          <p:nvPr/>
        </p:nvSpPr>
        <p:spPr>
          <a:xfrm>
            <a:off x="4665271" y="4616520"/>
            <a:ext cx="1816047" cy="369332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Connection track</a:t>
            </a:r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F111C163-03ED-4E72-9F72-37525541B45D}"/>
              </a:ext>
            </a:extLst>
          </p:cNvPr>
          <p:cNvSpPr/>
          <p:nvPr/>
        </p:nvSpPr>
        <p:spPr>
          <a:xfrm>
            <a:off x="6716473" y="3849444"/>
            <a:ext cx="648929" cy="219002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 err="1">
                <a:solidFill>
                  <a:schemeClr val="tx1"/>
                </a:solidFill>
              </a:rPr>
              <a:t>vip</a:t>
            </a:r>
            <a:endParaRPr lang="en-US" sz="700" dirty="0">
              <a:solidFill>
                <a:schemeClr val="tx1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24598D-63E6-4A77-8F3F-906D90F5D9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91420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44977907-83F8-4FAF-861A-BBEBCE47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70" y="7382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Service Discovery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5423021-2C41-4F9B-BF30-8F47E795B7FC}"/>
              </a:ext>
            </a:extLst>
          </p:cNvPr>
          <p:cNvSpPr txBox="1"/>
          <p:nvPr/>
        </p:nvSpPr>
        <p:spPr>
          <a:xfrm>
            <a:off x="10579004" y="7626655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</a:t>
            </a:r>
            <a:r>
              <a:rPr lang="en-US" sz="1000" dirty="0" err="1"/>
              <a:t>xmitter</a:t>
            </a:r>
            <a:endParaRPr lang="en-US" sz="10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853ED47-ED47-4FBE-AF13-C8974FD5A8C2}"/>
              </a:ext>
            </a:extLst>
          </p:cNvPr>
          <p:cNvSpPr txBox="1"/>
          <p:nvPr/>
        </p:nvSpPr>
        <p:spPr>
          <a:xfrm>
            <a:off x="11257635" y="7634367"/>
            <a:ext cx="9829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receiver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1EB550F-6D51-4F29-9649-E7DF84638114}"/>
              </a:ext>
            </a:extLst>
          </p:cNvPr>
          <p:cNvSpPr txBox="1"/>
          <p:nvPr/>
        </p:nvSpPr>
        <p:spPr>
          <a:xfrm>
            <a:off x="10056504" y="7654067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F71E65-4024-435E-A169-F0547F70F986}"/>
              </a:ext>
            </a:extLst>
          </p:cNvPr>
          <p:cNvSpPr txBox="1"/>
          <p:nvPr/>
        </p:nvSpPr>
        <p:spPr>
          <a:xfrm>
            <a:off x="9400993" y="7654067"/>
            <a:ext cx="42992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hash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37119E7-70DB-47EB-B2B8-134E4BB54EFA}"/>
              </a:ext>
            </a:extLst>
          </p:cNvPr>
          <p:cNvSpPr/>
          <p:nvPr/>
        </p:nvSpPr>
        <p:spPr>
          <a:xfrm>
            <a:off x="1229945" y="1499639"/>
            <a:ext cx="3459694" cy="3375723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D15C6AC-E665-492D-80BB-904D2553FA75}"/>
              </a:ext>
            </a:extLst>
          </p:cNvPr>
          <p:cNvSpPr/>
          <p:nvPr/>
        </p:nvSpPr>
        <p:spPr>
          <a:xfrm>
            <a:off x="1566589" y="2367033"/>
            <a:ext cx="2724336" cy="2353755"/>
          </a:xfrm>
          <a:prstGeom prst="rect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02CDE4DB-D3EB-4C30-89C5-8B8BCD73CB79}"/>
              </a:ext>
            </a:extLst>
          </p:cNvPr>
          <p:cNvSpPr/>
          <p:nvPr/>
        </p:nvSpPr>
        <p:spPr>
          <a:xfrm>
            <a:off x="2536223" y="2382535"/>
            <a:ext cx="1543035" cy="435802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61E1ADE-AABE-45D8-B2FC-5EF81A9706B7}"/>
              </a:ext>
            </a:extLst>
          </p:cNvPr>
          <p:cNvSpPr/>
          <p:nvPr/>
        </p:nvSpPr>
        <p:spPr>
          <a:xfrm>
            <a:off x="2395077" y="4242715"/>
            <a:ext cx="1895848" cy="43580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whiteboard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A3900CB-AAC4-4DB8-A734-0FAF1BE69F41}"/>
              </a:ext>
            </a:extLst>
          </p:cNvPr>
          <p:cNvSpPr/>
          <p:nvPr/>
        </p:nvSpPr>
        <p:spPr>
          <a:xfrm>
            <a:off x="1566548" y="2401942"/>
            <a:ext cx="680116" cy="2276575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 err="1"/>
              <a:t>adc</a:t>
            </a:r>
            <a:r>
              <a:rPr lang="en-US" dirty="0"/>
              <a:t> controller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E56838DF-FF20-4BB0-BBF2-91FD31A4954D}"/>
              </a:ext>
            </a:extLst>
          </p:cNvPr>
          <p:cNvSpPr/>
          <p:nvPr/>
        </p:nvSpPr>
        <p:spPr>
          <a:xfrm>
            <a:off x="2618495" y="3117736"/>
            <a:ext cx="1672389" cy="327891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PN Controller</a:t>
            </a: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7461CF30-8C4D-4548-A2AF-E4919D9918EB}"/>
              </a:ext>
            </a:extLst>
          </p:cNvPr>
          <p:cNvSpPr/>
          <p:nvPr/>
        </p:nvSpPr>
        <p:spPr>
          <a:xfrm>
            <a:off x="2618495" y="3650193"/>
            <a:ext cx="1672389" cy="327891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 Controller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7DB3A70A-A1FB-4C92-AF06-18707C3FBDFA}"/>
              </a:ext>
            </a:extLst>
          </p:cNvPr>
          <p:cNvCxnSpPr/>
          <p:nvPr/>
        </p:nvCxnSpPr>
        <p:spPr>
          <a:xfrm>
            <a:off x="2246664" y="2600436"/>
            <a:ext cx="28955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C5786F3B-EB86-4500-911A-D58D87D407DE}"/>
              </a:ext>
            </a:extLst>
          </p:cNvPr>
          <p:cNvSpPr/>
          <p:nvPr/>
        </p:nvSpPr>
        <p:spPr>
          <a:xfrm>
            <a:off x="1566548" y="1566433"/>
            <a:ext cx="2724336" cy="3965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erlang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1EBF0ED3-4113-44ED-B754-7EB993B26CE1}"/>
              </a:ext>
            </a:extLst>
          </p:cNvPr>
          <p:cNvCxnSpPr/>
          <p:nvPr/>
        </p:nvCxnSpPr>
        <p:spPr>
          <a:xfrm flipH="1">
            <a:off x="2246664" y="4511374"/>
            <a:ext cx="1484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4809A717-C70D-4CF3-AB52-E7AC05A6333A}"/>
              </a:ext>
            </a:extLst>
          </p:cNvPr>
          <p:cNvCxnSpPr>
            <a:cxnSpLocks/>
            <a:stCxn id="79" idx="1"/>
          </p:cNvCxnSpPr>
          <p:nvPr/>
        </p:nvCxnSpPr>
        <p:spPr>
          <a:xfrm flipH="1">
            <a:off x="2246664" y="3281682"/>
            <a:ext cx="371831" cy="0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8B3E82BF-534E-4D5E-90AB-E2E4C0BC7F9E}"/>
              </a:ext>
            </a:extLst>
          </p:cNvPr>
          <p:cNvCxnSpPr>
            <a:stCxn id="95" idx="1"/>
          </p:cNvCxnSpPr>
          <p:nvPr/>
        </p:nvCxnSpPr>
        <p:spPr>
          <a:xfrm flipH="1">
            <a:off x="2246664" y="3814139"/>
            <a:ext cx="371831" cy="7594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ACBD061A-C94D-4223-8840-89C5F0E5B771}"/>
              </a:ext>
            </a:extLst>
          </p:cNvPr>
          <p:cNvSpPr txBox="1"/>
          <p:nvPr/>
        </p:nvSpPr>
        <p:spPr>
          <a:xfrm>
            <a:off x="2320870" y="3001375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Z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72AE333F-A186-42D3-A62B-DFF8996C5C43}"/>
              </a:ext>
            </a:extLst>
          </p:cNvPr>
          <p:cNvSpPr/>
          <p:nvPr/>
        </p:nvSpPr>
        <p:spPr>
          <a:xfrm>
            <a:off x="7037813" y="1523371"/>
            <a:ext cx="3459694" cy="3375723"/>
          </a:xfrm>
          <a:prstGeom prst="rect">
            <a:avLst/>
          </a:prstGeom>
          <a:solidFill>
            <a:schemeClr val="tx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E34E9CF1-9D3D-49A4-AFD5-8718749C74F2}"/>
              </a:ext>
            </a:extLst>
          </p:cNvPr>
          <p:cNvSpPr/>
          <p:nvPr/>
        </p:nvSpPr>
        <p:spPr>
          <a:xfrm>
            <a:off x="7374457" y="2390765"/>
            <a:ext cx="2724336" cy="2353755"/>
          </a:xfrm>
          <a:prstGeom prst="rect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: Rounded Corners 107">
            <a:extLst>
              <a:ext uri="{FF2B5EF4-FFF2-40B4-BE49-F238E27FC236}">
                <a16:creationId xmlns:a16="http://schemas.microsoft.com/office/drawing/2014/main" id="{04706BA3-08FD-4209-8355-CC4526F92EAC}"/>
              </a:ext>
            </a:extLst>
          </p:cNvPr>
          <p:cNvSpPr/>
          <p:nvPr/>
        </p:nvSpPr>
        <p:spPr>
          <a:xfrm>
            <a:off x="8344091" y="2406267"/>
            <a:ext cx="1543035" cy="435802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API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FB6D2001-9DDD-40B5-8487-69882ED6CAC3}"/>
              </a:ext>
            </a:extLst>
          </p:cNvPr>
          <p:cNvSpPr/>
          <p:nvPr/>
        </p:nvSpPr>
        <p:spPr>
          <a:xfrm>
            <a:off x="8202945" y="4266447"/>
            <a:ext cx="1895848" cy="43580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whiteboard</a:t>
            </a:r>
          </a:p>
        </p:txBody>
      </p:sp>
      <p:sp>
        <p:nvSpPr>
          <p:cNvPr id="110" name="Rectangle: Rounded Corners 109">
            <a:extLst>
              <a:ext uri="{FF2B5EF4-FFF2-40B4-BE49-F238E27FC236}">
                <a16:creationId xmlns:a16="http://schemas.microsoft.com/office/drawing/2014/main" id="{66215152-E6A6-4D87-9514-765D0DA03934}"/>
              </a:ext>
            </a:extLst>
          </p:cNvPr>
          <p:cNvSpPr/>
          <p:nvPr/>
        </p:nvSpPr>
        <p:spPr>
          <a:xfrm>
            <a:off x="7374416" y="2425674"/>
            <a:ext cx="680116" cy="2276575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 err="1"/>
              <a:t>adc</a:t>
            </a:r>
            <a:r>
              <a:rPr lang="en-US" dirty="0"/>
              <a:t> controller</a:t>
            </a:r>
          </a:p>
        </p:txBody>
      </p:sp>
      <p:sp>
        <p:nvSpPr>
          <p:cNvPr id="111" name="Rectangle: Rounded Corners 110">
            <a:extLst>
              <a:ext uri="{FF2B5EF4-FFF2-40B4-BE49-F238E27FC236}">
                <a16:creationId xmlns:a16="http://schemas.microsoft.com/office/drawing/2014/main" id="{A942CDEA-2CB1-425B-9609-556FB1235D2C}"/>
              </a:ext>
            </a:extLst>
          </p:cNvPr>
          <p:cNvSpPr/>
          <p:nvPr/>
        </p:nvSpPr>
        <p:spPr>
          <a:xfrm>
            <a:off x="8426363" y="3141468"/>
            <a:ext cx="1672389" cy="327891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PN Controller</a:t>
            </a:r>
          </a:p>
        </p:txBody>
      </p:sp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5106D3C5-71D4-4DCE-A4A2-B2AF0A79C04D}"/>
              </a:ext>
            </a:extLst>
          </p:cNvPr>
          <p:cNvSpPr/>
          <p:nvPr/>
        </p:nvSpPr>
        <p:spPr>
          <a:xfrm>
            <a:off x="8426363" y="3673925"/>
            <a:ext cx="1672389" cy="327891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 Controller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611E5E1F-95F9-42F7-A081-82C0687C9F9D}"/>
              </a:ext>
            </a:extLst>
          </p:cNvPr>
          <p:cNvCxnSpPr/>
          <p:nvPr/>
        </p:nvCxnSpPr>
        <p:spPr>
          <a:xfrm>
            <a:off x="8054532" y="2624168"/>
            <a:ext cx="28955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: Rounded Corners 113">
            <a:extLst>
              <a:ext uri="{FF2B5EF4-FFF2-40B4-BE49-F238E27FC236}">
                <a16:creationId xmlns:a16="http://schemas.microsoft.com/office/drawing/2014/main" id="{EAEE6239-E21F-4689-9729-3439A809C38E}"/>
              </a:ext>
            </a:extLst>
          </p:cNvPr>
          <p:cNvSpPr/>
          <p:nvPr/>
        </p:nvSpPr>
        <p:spPr>
          <a:xfrm>
            <a:off x="7374416" y="1590165"/>
            <a:ext cx="2724336" cy="3965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erlang</a:t>
            </a: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4179C7B0-C05A-4427-8FCE-0AEF2306FE78}"/>
              </a:ext>
            </a:extLst>
          </p:cNvPr>
          <p:cNvCxnSpPr/>
          <p:nvPr/>
        </p:nvCxnSpPr>
        <p:spPr>
          <a:xfrm flipH="1">
            <a:off x="8054532" y="4535106"/>
            <a:ext cx="1484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FA0AF7DA-722E-4A2A-84F3-EEC6857C35D7}"/>
              </a:ext>
            </a:extLst>
          </p:cNvPr>
          <p:cNvCxnSpPr>
            <a:cxnSpLocks/>
            <a:stCxn id="111" idx="1"/>
          </p:cNvCxnSpPr>
          <p:nvPr/>
        </p:nvCxnSpPr>
        <p:spPr>
          <a:xfrm flipH="1">
            <a:off x="8054532" y="3305414"/>
            <a:ext cx="371831" cy="0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5EA17ADD-B08E-4F5C-9C34-0A6E55415E5F}"/>
              </a:ext>
            </a:extLst>
          </p:cNvPr>
          <p:cNvCxnSpPr>
            <a:stCxn id="112" idx="1"/>
          </p:cNvCxnSpPr>
          <p:nvPr/>
        </p:nvCxnSpPr>
        <p:spPr>
          <a:xfrm flipH="1">
            <a:off x="8054532" y="3837871"/>
            <a:ext cx="371831" cy="7594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6C8E0E59-34AA-4C7E-91D4-B7D19CBBFF4C}"/>
              </a:ext>
            </a:extLst>
          </p:cNvPr>
          <p:cNvSpPr txBox="1"/>
          <p:nvPr/>
        </p:nvSpPr>
        <p:spPr>
          <a:xfrm>
            <a:off x="8128738" y="3025107"/>
            <a:ext cx="268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Z</a:t>
            </a:r>
          </a:p>
        </p:txBody>
      </p:sp>
      <p:sp>
        <p:nvSpPr>
          <p:cNvPr id="119" name="Arrow: Left-Right 118">
            <a:extLst>
              <a:ext uri="{FF2B5EF4-FFF2-40B4-BE49-F238E27FC236}">
                <a16:creationId xmlns:a16="http://schemas.microsoft.com/office/drawing/2014/main" id="{93ECD126-A629-4E0D-8098-5F87BC0E315F}"/>
              </a:ext>
            </a:extLst>
          </p:cNvPr>
          <p:cNvSpPr/>
          <p:nvPr/>
        </p:nvSpPr>
        <p:spPr>
          <a:xfrm>
            <a:off x="1276989" y="5194755"/>
            <a:ext cx="9220518" cy="394311"/>
          </a:xfrm>
          <a:prstGeom prst="leftRightArrow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TIPC</a:t>
            </a:r>
          </a:p>
        </p:txBody>
      </p: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1F7E610D-E71F-4541-B962-AE976A95259D}"/>
              </a:ext>
            </a:extLst>
          </p:cNvPr>
          <p:cNvCxnSpPr>
            <a:cxnSpLocks/>
            <a:stCxn id="69" idx="2"/>
          </p:cNvCxnSpPr>
          <p:nvPr/>
        </p:nvCxnSpPr>
        <p:spPr>
          <a:xfrm>
            <a:off x="2959792" y="4875362"/>
            <a:ext cx="0" cy="42774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8649C805-421B-4A11-9A9B-60E5C2D531DE}"/>
              </a:ext>
            </a:extLst>
          </p:cNvPr>
          <p:cNvCxnSpPr>
            <a:cxnSpLocks/>
            <a:stCxn id="106" idx="2"/>
          </p:cNvCxnSpPr>
          <p:nvPr/>
        </p:nvCxnSpPr>
        <p:spPr>
          <a:xfrm>
            <a:off x="8767660" y="4899094"/>
            <a:ext cx="0" cy="40401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E9DC8714-C0D6-4CA8-AB6E-3A250CC74A2F}"/>
              </a:ext>
            </a:extLst>
          </p:cNvPr>
          <p:cNvCxnSpPr>
            <a:cxnSpLocks/>
            <a:stCxn id="99" idx="2"/>
          </p:cNvCxnSpPr>
          <p:nvPr/>
        </p:nvCxnSpPr>
        <p:spPr>
          <a:xfrm>
            <a:off x="2928716" y="1963023"/>
            <a:ext cx="0" cy="4195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8D3ABD5A-D618-43B6-AF28-2D62FB1F7591}"/>
              </a:ext>
            </a:extLst>
          </p:cNvPr>
          <p:cNvCxnSpPr>
            <a:stCxn id="114" idx="2"/>
          </p:cNvCxnSpPr>
          <p:nvPr/>
        </p:nvCxnSpPr>
        <p:spPr>
          <a:xfrm>
            <a:off x="8736584" y="1986755"/>
            <a:ext cx="31076" cy="3957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E4A7BCC0-1953-4891-B12F-FFD244844308}"/>
              </a:ext>
            </a:extLst>
          </p:cNvPr>
          <p:cNvCxnSpPr>
            <a:cxnSpLocks/>
            <a:endCxn id="74" idx="0"/>
          </p:cNvCxnSpPr>
          <p:nvPr/>
        </p:nvCxnSpPr>
        <p:spPr>
          <a:xfrm flipH="1">
            <a:off x="3307741" y="2021313"/>
            <a:ext cx="13469" cy="361222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D11A5D33-3243-4FBC-9351-99936A3F3AF3}"/>
              </a:ext>
            </a:extLst>
          </p:cNvPr>
          <p:cNvCxnSpPr/>
          <p:nvPr/>
        </p:nvCxnSpPr>
        <p:spPr>
          <a:xfrm flipH="1">
            <a:off x="2246664" y="2818337"/>
            <a:ext cx="342228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80FE3F5F-F273-49BB-8079-2F98931975F0}"/>
              </a:ext>
            </a:extLst>
          </p:cNvPr>
          <p:cNvCxnSpPr/>
          <p:nvPr/>
        </p:nvCxnSpPr>
        <p:spPr>
          <a:xfrm>
            <a:off x="2246664" y="3673925"/>
            <a:ext cx="342228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C04311F1-3375-47DC-9484-7EFECAEA4DB0}"/>
              </a:ext>
            </a:extLst>
          </p:cNvPr>
          <p:cNvSpPr txBox="1"/>
          <p:nvPr/>
        </p:nvSpPr>
        <p:spPr>
          <a:xfrm>
            <a:off x="3357038" y="2018890"/>
            <a:ext cx="6402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add </a:t>
            </a:r>
            <a:r>
              <a:rPr lang="en-US" sz="1400" dirty="0" err="1"/>
              <a:t>fe</a:t>
            </a:r>
            <a:endParaRPr lang="en-US" sz="1400" dirty="0"/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35260A62-78BD-4F3F-AF9B-74CA00931844}"/>
              </a:ext>
            </a:extLst>
          </p:cNvPr>
          <p:cNvCxnSpPr/>
          <p:nvPr/>
        </p:nvCxnSpPr>
        <p:spPr>
          <a:xfrm flipH="1">
            <a:off x="2246664" y="3978084"/>
            <a:ext cx="371831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9F54F260-B53F-4FE0-835A-21D71D86724A}"/>
              </a:ext>
            </a:extLst>
          </p:cNvPr>
          <p:cNvCxnSpPr/>
          <p:nvPr/>
        </p:nvCxnSpPr>
        <p:spPr>
          <a:xfrm>
            <a:off x="3454689" y="4875362"/>
            <a:ext cx="0" cy="42774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C2AEFB44-7CAB-4432-8F67-F3869A8D1AB6}"/>
              </a:ext>
            </a:extLst>
          </p:cNvPr>
          <p:cNvCxnSpPr/>
          <p:nvPr/>
        </p:nvCxnSpPr>
        <p:spPr>
          <a:xfrm flipV="1">
            <a:off x="9150869" y="4744520"/>
            <a:ext cx="0" cy="55858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80593670-796C-4F5F-9587-C66535DD6524}"/>
              </a:ext>
            </a:extLst>
          </p:cNvPr>
          <p:cNvCxnSpPr/>
          <p:nvPr/>
        </p:nvCxnSpPr>
        <p:spPr>
          <a:xfrm>
            <a:off x="8054532" y="3445627"/>
            <a:ext cx="37183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EA417ECF-0E30-46A3-831F-44EFF29EDBC5}"/>
              </a:ext>
            </a:extLst>
          </p:cNvPr>
          <p:cNvCxnSpPr>
            <a:stCxn id="111" idx="2"/>
            <a:endCxn id="95" idx="3"/>
          </p:cNvCxnSpPr>
          <p:nvPr/>
        </p:nvCxnSpPr>
        <p:spPr>
          <a:xfrm flipH="1">
            <a:off x="4290884" y="3469359"/>
            <a:ext cx="4971674" cy="344780"/>
          </a:xfrm>
          <a:prstGeom prst="straightConnector1">
            <a:avLst/>
          </a:prstGeom>
          <a:ln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B8C45057-42C7-45E8-85A6-7721E616FC4F}"/>
              </a:ext>
            </a:extLst>
          </p:cNvPr>
          <p:cNvCxnSpPr/>
          <p:nvPr/>
        </p:nvCxnSpPr>
        <p:spPr>
          <a:xfrm flipH="1">
            <a:off x="8893337" y="5921263"/>
            <a:ext cx="342228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13099FD7-6048-4601-9251-04F36FA7ED8A}"/>
              </a:ext>
            </a:extLst>
          </p:cNvPr>
          <p:cNvCxnSpPr/>
          <p:nvPr/>
        </p:nvCxnSpPr>
        <p:spPr>
          <a:xfrm flipH="1">
            <a:off x="8888757" y="6070357"/>
            <a:ext cx="371831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B0F9946A-42F4-4B25-8224-4BDFF2473EBA}"/>
              </a:ext>
            </a:extLst>
          </p:cNvPr>
          <p:cNvCxnSpPr/>
          <p:nvPr/>
        </p:nvCxnSpPr>
        <p:spPr>
          <a:xfrm flipH="1">
            <a:off x="8888757" y="6238800"/>
            <a:ext cx="371831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Box 135">
            <a:extLst>
              <a:ext uri="{FF2B5EF4-FFF2-40B4-BE49-F238E27FC236}">
                <a16:creationId xmlns:a16="http://schemas.microsoft.com/office/drawing/2014/main" id="{048D2173-E128-467E-92C2-7F3A38C7870D}"/>
              </a:ext>
            </a:extLst>
          </p:cNvPr>
          <p:cNvSpPr txBox="1"/>
          <p:nvPr/>
        </p:nvSpPr>
        <p:spPr>
          <a:xfrm>
            <a:off x="9383655" y="5984801"/>
            <a:ext cx="1661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add </a:t>
            </a:r>
            <a:r>
              <a:rPr lang="en-US" sz="1200" dirty="0" err="1"/>
              <a:t>fe</a:t>
            </a:r>
            <a:r>
              <a:rPr lang="en-US" sz="1200" dirty="0"/>
              <a:t> service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5E49CC54-449F-464F-B795-770D8E75A5A3}"/>
              </a:ext>
            </a:extLst>
          </p:cNvPr>
          <p:cNvSpPr/>
          <p:nvPr/>
        </p:nvSpPr>
        <p:spPr>
          <a:xfrm>
            <a:off x="8852356" y="5835767"/>
            <a:ext cx="494898" cy="618782"/>
          </a:xfrm>
          <a:prstGeom prst="rect">
            <a:avLst/>
          </a:pr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2B2190E5-97C2-415D-B518-C7E45838505E}"/>
              </a:ext>
            </a:extLst>
          </p:cNvPr>
          <p:cNvCxnSpPr/>
          <p:nvPr/>
        </p:nvCxnSpPr>
        <p:spPr>
          <a:xfrm>
            <a:off x="8054532" y="3753979"/>
            <a:ext cx="342228" cy="0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>
            <a:extLst>
              <a:ext uri="{FF2B5EF4-FFF2-40B4-BE49-F238E27FC236}">
                <a16:creationId xmlns:a16="http://schemas.microsoft.com/office/drawing/2014/main" id="{337CF798-2A09-4C28-B46E-3BF35F1A2188}"/>
              </a:ext>
            </a:extLst>
          </p:cNvPr>
          <p:cNvCxnSpPr/>
          <p:nvPr/>
        </p:nvCxnSpPr>
        <p:spPr>
          <a:xfrm>
            <a:off x="8917401" y="6354411"/>
            <a:ext cx="342228" cy="0"/>
          </a:xfrm>
          <a:prstGeom prst="straightConnector1">
            <a:avLst/>
          </a:prstGeom>
          <a:ln>
            <a:solidFill>
              <a:srgbClr val="C0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49155245-DF0F-4FAB-A9E8-17BB803D02E3}"/>
              </a:ext>
            </a:extLst>
          </p:cNvPr>
          <p:cNvCxnSpPr/>
          <p:nvPr/>
        </p:nvCxnSpPr>
        <p:spPr>
          <a:xfrm>
            <a:off x="6726128" y="6238800"/>
            <a:ext cx="396381" cy="0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79ED4DB0-966C-4BD7-BFA5-10DFB2BC6EFD}"/>
              </a:ext>
            </a:extLst>
          </p:cNvPr>
          <p:cNvSpPr txBox="1"/>
          <p:nvPr/>
        </p:nvSpPr>
        <p:spPr>
          <a:xfrm>
            <a:off x="7139323" y="6100332"/>
            <a:ext cx="1661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Protocol z</a:t>
            </a:r>
          </a:p>
        </p:txBody>
      </p:sp>
    </p:spTree>
    <p:extLst>
      <p:ext uri="{BB962C8B-B14F-4D97-AF65-F5344CB8AC3E}">
        <p14:creationId xmlns:p14="http://schemas.microsoft.com/office/powerpoint/2010/main" val="16776416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131" name="Title 1">
            <a:extLst>
              <a:ext uri="{FF2B5EF4-FFF2-40B4-BE49-F238E27FC236}">
                <a16:creationId xmlns:a16="http://schemas.microsoft.com/office/drawing/2014/main" id="{99873CA7-F088-4746-B295-56EDE080F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70" y="3491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iptables and hash rule – TCP/UDP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A7AC780-4F70-4D5E-B397-A8D8E07B10CE}"/>
              </a:ext>
            </a:extLst>
          </p:cNvPr>
          <p:cNvSpPr/>
          <p:nvPr/>
        </p:nvSpPr>
        <p:spPr>
          <a:xfrm>
            <a:off x="838170" y="1252548"/>
            <a:ext cx="10643937" cy="5262979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</a:rPr>
              <a:t>-A PREROUTING -d 10.21.0.4/32 -p </a:t>
            </a:r>
            <a:r>
              <a:rPr lang="en-US" sz="1600" dirty="0" err="1">
                <a:latin typeface="-apple-system"/>
              </a:rPr>
              <a:t>tcp</a:t>
            </a:r>
            <a:r>
              <a:rPr lang="en-US" sz="1600" dirty="0">
                <a:latin typeface="-apple-system"/>
              </a:rPr>
              <a:t> -j LWLB_CONNTRACK_FORWARDING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</a:rPr>
              <a:t>-A PREROUTING -m mark --mark 0x0 -g LLB1_sel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</a:rPr>
              <a:t>-A LLB1_sel -d 10.21.0.4/32 -g LLB1_dVIP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</a:rPr>
              <a:t>-A LLB1_dVIP ! -p </a:t>
            </a:r>
            <a:r>
              <a:rPr lang="en-US" sz="1600" dirty="0" err="1">
                <a:latin typeface="-apple-system"/>
              </a:rPr>
              <a:t>esp</a:t>
            </a:r>
            <a:r>
              <a:rPr lang="en-US" sz="1600" dirty="0">
                <a:latin typeface="-apple-system"/>
              </a:rPr>
              <a:t> -j HMARK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</a:t>
            </a:r>
            <a:r>
              <a:rPr lang="en-US" sz="1600" dirty="0" err="1">
                <a:latin typeface="-apple-system"/>
              </a:rPr>
              <a:t>src</a:t>
            </a:r>
            <a:r>
              <a:rPr lang="en-US" sz="1600" dirty="0">
                <a:latin typeface="-apple-system"/>
              </a:rPr>
              <a:t>-prefix 32 --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</a:t>
            </a:r>
            <a:r>
              <a:rPr lang="en-US" sz="1600" dirty="0" err="1">
                <a:latin typeface="-apple-system"/>
              </a:rPr>
              <a:t>dst</a:t>
            </a:r>
            <a:r>
              <a:rPr lang="en-US" sz="1600" dirty="0">
                <a:latin typeface="-apple-system"/>
              </a:rPr>
              <a:t>-prefix 32 --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-sport-mask 0xffff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</a:t>
            </a:r>
            <a:r>
              <a:rPr lang="en-US" sz="1600" dirty="0" err="1">
                <a:latin typeface="-apple-system"/>
              </a:rPr>
              <a:t>dport</a:t>
            </a:r>
            <a:r>
              <a:rPr lang="en-US" sz="1600" dirty="0">
                <a:latin typeface="-apple-system"/>
              </a:rPr>
              <a:t>-mask 0xffff --</a:t>
            </a:r>
            <a:r>
              <a:rPr lang="en-US" sz="1600" dirty="0" err="1">
                <a:latin typeface="-apple-system"/>
              </a:rPr>
              <a:t>hmark-rnd</a:t>
            </a:r>
            <a:r>
              <a:rPr lang="en-US" sz="1600" dirty="0">
                <a:latin typeface="-apple-system"/>
              </a:rPr>
              <a:t> 0xc175a3b8 --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-mod 32 --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-offset 2048</a:t>
            </a:r>
            <a:br>
              <a:rPr lang="en-US" sz="1600" dirty="0">
                <a:latin typeface="-apple-system"/>
              </a:rPr>
            </a:br>
            <a:r>
              <a:rPr lang="en-US" sz="1600" dirty="0">
                <a:latin typeface="-apple-system"/>
              </a:rPr>
              <a:t>-A LLB1_dVIP -p </a:t>
            </a:r>
            <a:r>
              <a:rPr lang="en-US" sz="1600" dirty="0" err="1">
                <a:latin typeface="-apple-system"/>
              </a:rPr>
              <a:t>esp</a:t>
            </a:r>
            <a:r>
              <a:rPr lang="en-US" sz="1600" dirty="0">
                <a:latin typeface="-apple-system"/>
              </a:rPr>
              <a:t> -j HMARK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</a:t>
            </a:r>
            <a:r>
              <a:rPr lang="en-US" sz="1600" dirty="0" err="1">
                <a:latin typeface="-apple-system"/>
              </a:rPr>
              <a:t>src</a:t>
            </a:r>
            <a:r>
              <a:rPr lang="en-US" sz="1600" dirty="0">
                <a:latin typeface="-apple-system"/>
              </a:rPr>
              <a:t>-prefix 32 --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</a:t>
            </a:r>
            <a:r>
              <a:rPr lang="en-US" sz="1600" dirty="0" err="1">
                <a:latin typeface="-apple-system"/>
              </a:rPr>
              <a:t>dst</a:t>
            </a:r>
            <a:r>
              <a:rPr lang="en-US" sz="1600" dirty="0">
                <a:latin typeface="-apple-system"/>
              </a:rPr>
              <a:t>-prefix 32 --</a:t>
            </a:r>
            <a:r>
              <a:rPr lang="en-US" sz="1600" dirty="0" err="1">
                <a:latin typeface="-apple-system"/>
              </a:rPr>
              <a:t>hmark-rnd</a:t>
            </a:r>
            <a:r>
              <a:rPr lang="en-US" sz="1600" dirty="0">
                <a:latin typeface="-apple-system"/>
              </a:rPr>
              <a:t> 0xc175a3b8 --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-mod 32 --</a:t>
            </a:r>
            <a:r>
              <a:rPr lang="en-US" sz="1600" dirty="0" err="1">
                <a:latin typeface="-apple-system"/>
              </a:rPr>
              <a:t>hmark</a:t>
            </a:r>
            <a:r>
              <a:rPr lang="en-US" sz="1600" dirty="0">
                <a:latin typeface="-apple-system"/>
              </a:rPr>
              <a:t>-offset 2048</a:t>
            </a:r>
            <a:br>
              <a:rPr lang="en-US" sz="1600" dirty="0">
                <a:latin typeface="-apple-system"/>
              </a:rPr>
            </a:br>
            <a:endParaRPr lang="en-US" sz="1600" dirty="0"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</a:rPr>
              <a:t>-A LLB1_dVIP -m mark --mark 0x0 -j DROP</a:t>
            </a:r>
            <a:br>
              <a:rPr lang="en-US" sz="1600" dirty="0">
                <a:latin typeface="-apple-system"/>
              </a:rPr>
            </a:br>
            <a:endParaRPr lang="en-US" sz="1600" dirty="0"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-apple-system"/>
              </a:rPr>
              <a:t>-A LLB1_dVIP -j RETUR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-A LWLB_CONNTRACK_FORWARDING -p </a:t>
            </a:r>
            <a:r>
              <a:rPr lang="en-US" sz="1600" dirty="0" err="1"/>
              <a:t>tcp</a:t>
            </a:r>
            <a:r>
              <a:rPr lang="en-US" sz="1600" dirty="0"/>
              <a:t> -m </a:t>
            </a:r>
            <a:r>
              <a:rPr lang="en-US" sz="1600" dirty="0" err="1"/>
              <a:t>conntrack</a:t>
            </a:r>
            <a:r>
              <a:rPr lang="en-US" sz="1600" dirty="0"/>
              <a:t> --</a:t>
            </a:r>
            <a:r>
              <a:rPr lang="en-US" sz="1600" dirty="0" err="1"/>
              <a:t>ctstate</a:t>
            </a:r>
            <a:r>
              <a:rPr lang="en-US" sz="1600" dirty="0"/>
              <a:t> NEW -m </a:t>
            </a:r>
            <a:r>
              <a:rPr lang="en-US" sz="1600" dirty="0" err="1"/>
              <a:t>tcp</a:t>
            </a:r>
            <a:r>
              <a:rPr lang="en-US" sz="1600" dirty="0"/>
              <a:t> ! --</a:t>
            </a:r>
            <a:r>
              <a:rPr lang="en-US" sz="1600" dirty="0" err="1"/>
              <a:t>tcp</a:t>
            </a:r>
            <a:r>
              <a:rPr lang="en-US" sz="1600" dirty="0"/>
              <a:t>-flags FIN,SYN,RST,ACK SYN -j DROP</a:t>
            </a:r>
            <a:br>
              <a:rPr lang="en-US" sz="1600" dirty="0"/>
            </a:b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-A LWLB_CONNTRACK_FORWARDING -p </a:t>
            </a:r>
            <a:r>
              <a:rPr lang="en-US" sz="1600" dirty="0" err="1"/>
              <a:t>tcp</a:t>
            </a:r>
            <a:r>
              <a:rPr lang="en-US" sz="1600" dirty="0"/>
              <a:t> -m </a:t>
            </a:r>
            <a:r>
              <a:rPr lang="en-US" sz="1600" dirty="0" err="1"/>
              <a:t>tcp</a:t>
            </a:r>
            <a:r>
              <a:rPr lang="en-US" sz="1600" dirty="0"/>
              <a:t> ! --</a:t>
            </a:r>
            <a:r>
              <a:rPr lang="en-US" sz="1600" dirty="0" err="1"/>
              <a:t>tcp</a:t>
            </a:r>
            <a:r>
              <a:rPr lang="en-US" sz="1600" dirty="0"/>
              <a:t>-flags FIN,SYN,RST,ACK SYN -j CONNMARK --restore-mark --</a:t>
            </a:r>
            <a:r>
              <a:rPr lang="en-US" sz="1600" dirty="0" err="1"/>
              <a:t>nfmask</a:t>
            </a:r>
            <a:r>
              <a:rPr lang="en-US" sz="1600" dirty="0"/>
              <a:t> 0xffffffff --</a:t>
            </a:r>
            <a:r>
              <a:rPr lang="en-US" sz="1600" dirty="0" err="1"/>
              <a:t>ctmask</a:t>
            </a:r>
            <a:r>
              <a:rPr lang="en-US" sz="1600" dirty="0"/>
              <a:t> 0xffffffff</a:t>
            </a:r>
            <a:br>
              <a:rPr lang="en-US" sz="1600" dirty="0"/>
            </a:b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-A LWLB_CONNTRACK_FORWARDING -p </a:t>
            </a:r>
            <a:r>
              <a:rPr lang="en-US" sz="1600" dirty="0" err="1"/>
              <a:t>tcp</a:t>
            </a:r>
            <a:r>
              <a:rPr lang="en-US" sz="1600" dirty="0"/>
              <a:t> -m </a:t>
            </a:r>
            <a:r>
              <a:rPr lang="en-US" sz="1600" dirty="0" err="1"/>
              <a:t>tcp</a:t>
            </a:r>
            <a:r>
              <a:rPr lang="en-US" sz="1600" dirty="0"/>
              <a:t> ! --</a:t>
            </a:r>
            <a:r>
              <a:rPr lang="en-US" sz="1600" dirty="0" err="1"/>
              <a:t>tcp</a:t>
            </a:r>
            <a:r>
              <a:rPr lang="en-US" sz="1600" dirty="0"/>
              <a:t>-flags FIN,SYN,RST,ACK SYN -m mark --mark 0x0 -j DROP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F8F64C-8166-4924-815A-8D21725A7DF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51059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44977907-83F8-4FAF-861A-BBEBCE47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TCP Connection Replication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3864BC-C129-4BC4-8448-763DE7626133}"/>
              </a:ext>
            </a:extLst>
          </p:cNvPr>
          <p:cNvSpPr txBox="1"/>
          <p:nvPr/>
        </p:nvSpPr>
        <p:spPr>
          <a:xfrm>
            <a:off x="953275" y="1871147"/>
            <a:ext cx="8190063" cy="244682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Only replicate connection for TCP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Assure that TCP packets are processed on same PN.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Assure that TCP packets can be handled by any FE  to endure ECMP bugs on router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113D46-EAD0-469B-9A54-6D8C62D0D2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38430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49D81-01CC-4CB7-A49D-ECCB83C04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863"/>
            <a:ext cx="10515600" cy="1325563"/>
          </a:xfrm>
        </p:spPr>
        <p:txBody>
          <a:bodyPr/>
          <a:lstStyle/>
          <a:p>
            <a:r>
              <a:rPr lang="en-US" altLang="zh-CN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TCP/IP </a:t>
            </a:r>
            <a:endParaRPr lang="en-US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60930E-45B5-404B-B598-D7EE53BB59DD}"/>
              </a:ext>
            </a:extLst>
          </p:cNvPr>
          <p:cNvSpPr/>
          <p:nvPr/>
        </p:nvSpPr>
        <p:spPr>
          <a:xfrm>
            <a:off x="448715" y="3837112"/>
            <a:ext cx="1323975" cy="4476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L2 </a:t>
            </a:r>
            <a:r>
              <a:rPr lang="en-US" altLang="zh-CN" sz="1100" dirty="0"/>
              <a:t>Internet</a:t>
            </a:r>
            <a:endParaRPr lang="en-US" sz="11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EE9A94-BAF1-416A-8F86-217E4257F489}"/>
              </a:ext>
            </a:extLst>
          </p:cNvPr>
          <p:cNvSpPr/>
          <p:nvPr/>
        </p:nvSpPr>
        <p:spPr>
          <a:xfrm>
            <a:off x="448715" y="3360858"/>
            <a:ext cx="1323975" cy="4476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L3 Transport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89B146-DCF0-4830-A92C-6AA035558F61}"/>
              </a:ext>
            </a:extLst>
          </p:cNvPr>
          <p:cNvSpPr/>
          <p:nvPr/>
        </p:nvSpPr>
        <p:spPr>
          <a:xfrm>
            <a:off x="448715" y="2922710"/>
            <a:ext cx="1323975" cy="4476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6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L4 App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CC3639E-88D2-4F38-B65E-E5C3A74C0788}"/>
              </a:ext>
            </a:extLst>
          </p:cNvPr>
          <p:cNvGrpSpPr/>
          <p:nvPr/>
        </p:nvGrpSpPr>
        <p:grpSpPr>
          <a:xfrm>
            <a:off x="3188745" y="3900877"/>
            <a:ext cx="7867994" cy="893437"/>
            <a:chOff x="3188745" y="3900877"/>
            <a:chExt cx="7867994" cy="893437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36A9B2C-C978-45F1-BFE5-E4BFB5DB3D7D}"/>
                </a:ext>
              </a:extLst>
            </p:cNvPr>
            <p:cNvSpPr/>
            <p:nvPr/>
          </p:nvSpPr>
          <p:spPr>
            <a:xfrm>
              <a:off x="3188745" y="3943847"/>
              <a:ext cx="1323974" cy="850467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bg1"/>
                  </a:solidFill>
                </a:rPr>
                <a:t>interface + driver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5749F5E-C0AF-45D8-B78B-1D164518B4BF}"/>
                </a:ext>
              </a:extLst>
            </p:cNvPr>
            <p:cNvSpPr/>
            <p:nvPr/>
          </p:nvSpPr>
          <p:spPr>
            <a:xfrm>
              <a:off x="5310081" y="3900877"/>
              <a:ext cx="1323975" cy="85046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IP / ARP / ICMP / IGMP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6F5E10E-7D7A-45D8-81B8-56191562762E}"/>
                </a:ext>
              </a:extLst>
            </p:cNvPr>
            <p:cNvSpPr/>
            <p:nvPr/>
          </p:nvSpPr>
          <p:spPr>
            <a:xfrm>
              <a:off x="7162815" y="3900877"/>
              <a:ext cx="1458250" cy="850467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TCP/UDP/SCTP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CFAD324-EBF8-458B-B840-C46F2CFF0F8B}"/>
                </a:ext>
              </a:extLst>
            </p:cNvPr>
            <p:cNvSpPr/>
            <p:nvPr/>
          </p:nvSpPr>
          <p:spPr>
            <a:xfrm>
              <a:off x="9137034" y="3926117"/>
              <a:ext cx="1919705" cy="82522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SIP / H248/BFD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F2927F4-E415-4C98-ABE2-C51510AC3782}"/>
              </a:ext>
            </a:extLst>
          </p:cNvPr>
          <p:cNvGrpSpPr/>
          <p:nvPr/>
        </p:nvGrpSpPr>
        <p:grpSpPr>
          <a:xfrm>
            <a:off x="3675183" y="2747965"/>
            <a:ext cx="6220297" cy="1042985"/>
            <a:chOff x="3675183" y="2747965"/>
            <a:chExt cx="6220297" cy="1042985"/>
          </a:xfrm>
        </p:grpSpPr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EAE9D18B-64B6-4BC6-B412-AC138111DF8F}"/>
                </a:ext>
              </a:extLst>
            </p:cNvPr>
            <p:cNvCxnSpPr>
              <a:cxnSpLocks/>
            </p:cNvCxnSpPr>
            <p:nvPr/>
          </p:nvCxnSpPr>
          <p:spPr>
            <a:xfrm>
              <a:off x="3675183" y="2765547"/>
              <a:ext cx="0" cy="1025403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23F4F21-109C-4820-BBBE-50AF4BAEF0E0}"/>
                </a:ext>
              </a:extLst>
            </p:cNvPr>
            <p:cNvCxnSpPr>
              <a:cxnSpLocks/>
            </p:cNvCxnSpPr>
            <p:nvPr/>
          </p:nvCxnSpPr>
          <p:spPr>
            <a:xfrm>
              <a:off x="5995515" y="2747965"/>
              <a:ext cx="0" cy="1042985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C22CB68D-73BA-4443-8FC9-50549F81358B}"/>
                </a:ext>
              </a:extLst>
            </p:cNvPr>
            <p:cNvCxnSpPr>
              <a:cxnSpLocks/>
            </p:cNvCxnSpPr>
            <p:nvPr/>
          </p:nvCxnSpPr>
          <p:spPr>
            <a:xfrm>
              <a:off x="7982522" y="2765547"/>
              <a:ext cx="0" cy="919160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9F1CE69-AF27-4698-B62B-43EC8A97272E}"/>
                </a:ext>
              </a:extLst>
            </p:cNvPr>
            <p:cNvCxnSpPr>
              <a:cxnSpLocks/>
            </p:cNvCxnSpPr>
            <p:nvPr/>
          </p:nvCxnSpPr>
          <p:spPr>
            <a:xfrm>
              <a:off x="9895480" y="2824163"/>
              <a:ext cx="0" cy="920628"/>
            </a:xfrm>
            <a:prstGeom prst="straightConnector1">
              <a:avLst/>
            </a:prstGeom>
            <a:ln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79C07A4-F6D4-48F4-B36B-1BCB182EA29F}"/>
              </a:ext>
            </a:extLst>
          </p:cNvPr>
          <p:cNvGrpSpPr/>
          <p:nvPr/>
        </p:nvGrpSpPr>
        <p:grpSpPr>
          <a:xfrm>
            <a:off x="3031958" y="5115872"/>
            <a:ext cx="8005185" cy="1080706"/>
            <a:chOff x="3031958" y="5115872"/>
            <a:chExt cx="8005185" cy="1080706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C5686558-9D02-4A76-B2C0-3ED21076195C}"/>
                </a:ext>
              </a:extLst>
            </p:cNvPr>
            <p:cNvSpPr/>
            <p:nvPr/>
          </p:nvSpPr>
          <p:spPr>
            <a:xfrm>
              <a:off x="3031958" y="5115872"/>
              <a:ext cx="1626151" cy="105047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eth / VLAN / </a:t>
              </a:r>
              <a:r>
                <a:rPr lang="en-US" sz="1600" dirty="0" err="1">
                  <a:solidFill>
                    <a:schemeClr val="bg1"/>
                  </a:solidFill>
                </a:rPr>
                <a:t>macvlan</a:t>
              </a:r>
              <a:r>
                <a:rPr lang="en-US" sz="1600" dirty="0">
                  <a:solidFill>
                    <a:schemeClr val="bg1"/>
                  </a:solidFill>
                </a:rPr>
                <a:t> / </a:t>
              </a:r>
              <a:r>
                <a:rPr lang="en-US" sz="1600" dirty="0" err="1">
                  <a:solidFill>
                    <a:schemeClr val="bg1"/>
                  </a:solidFill>
                </a:rPr>
                <a:t>ipvlan</a:t>
              </a:r>
              <a:r>
                <a:rPr lang="en-US" sz="1600" dirty="0">
                  <a:solidFill>
                    <a:schemeClr val="bg1"/>
                  </a:solidFill>
                </a:rPr>
                <a:t> / </a:t>
              </a:r>
              <a:r>
                <a:rPr lang="en-US" sz="1600" dirty="0" err="1">
                  <a:solidFill>
                    <a:schemeClr val="bg1"/>
                  </a:solidFill>
                </a:rPr>
                <a:t>veth</a:t>
              </a:r>
              <a:r>
                <a:rPr lang="en-US" sz="1600" dirty="0">
                  <a:solidFill>
                    <a:schemeClr val="bg1"/>
                  </a:solidFill>
                </a:rPr>
                <a:t> / bridge/tun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71E3815-F86E-4D3B-9ABB-6C795BD34C0F}"/>
                </a:ext>
              </a:extLst>
            </p:cNvPr>
            <p:cNvSpPr/>
            <p:nvPr/>
          </p:nvSpPr>
          <p:spPr>
            <a:xfrm>
              <a:off x="4916226" y="5146109"/>
              <a:ext cx="1931531" cy="1050469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IP/ICMP /ARP/Route/</a:t>
              </a:r>
              <a:r>
                <a:rPr lang="en-US" sz="1600" dirty="0" err="1">
                  <a:solidFill>
                    <a:schemeClr val="bg1"/>
                  </a:solidFill>
                </a:rPr>
                <a:t>Netfilter</a:t>
              </a:r>
              <a:r>
                <a:rPr lang="en-US" sz="1600" dirty="0">
                  <a:solidFill>
                    <a:schemeClr val="bg1"/>
                  </a:solidFill>
                </a:rPr>
                <a:t>/IPSEC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902DC7F6-72E1-458A-A328-33503399A985}"/>
                </a:ext>
              </a:extLst>
            </p:cNvPr>
            <p:cNvSpPr/>
            <p:nvPr/>
          </p:nvSpPr>
          <p:spPr>
            <a:xfrm>
              <a:off x="7033846" y="5127595"/>
              <a:ext cx="1828800" cy="1050469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</a:rPr>
                <a:t>TCP/UDP/SCTP/TLS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B01BD26-DD2D-404A-A264-0674B9505FA4}"/>
                </a:ext>
              </a:extLst>
            </p:cNvPr>
            <p:cNvSpPr/>
            <p:nvPr/>
          </p:nvSpPr>
          <p:spPr>
            <a:xfrm>
              <a:off x="9117438" y="5127595"/>
              <a:ext cx="1919705" cy="1038747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SOCKET</a:t>
              </a:r>
            </a:p>
            <a:p>
              <a:r>
                <a:rPr lang="en-US" sz="1200" dirty="0">
                  <a:solidFill>
                    <a:schemeClr val="bg1"/>
                  </a:solidFill>
                </a:rPr>
                <a:t>SOCK_STREAM,</a:t>
              </a:r>
            </a:p>
            <a:p>
              <a:r>
                <a:rPr lang="en-US" sz="1200" dirty="0">
                  <a:solidFill>
                    <a:schemeClr val="bg1"/>
                  </a:solidFill>
                </a:rPr>
                <a:t>SOCK_DGRAM,</a:t>
              </a:r>
            </a:p>
            <a:p>
              <a:r>
                <a:rPr lang="en-US" sz="1200" dirty="0">
                  <a:solidFill>
                    <a:schemeClr val="bg1"/>
                  </a:solidFill>
                </a:rPr>
                <a:t>SOCK_RAW</a:t>
              </a:r>
            </a:p>
            <a:p>
              <a:r>
                <a:rPr lang="en-US" sz="1200" dirty="0">
                  <a:solidFill>
                    <a:schemeClr val="bg1"/>
                  </a:solidFill>
                </a:rPr>
                <a:t>SOCK_SEQPACKET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B009491-6D17-4CF0-9249-8C7D2FB33CF9}"/>
              </a:ext>
            </a:extLst>
          </p:cNvPr>
          <p:cNvGrpSpPr/>
          <p:nvPr/>
        </p:nvGrpSpPr>
        <p:grpSpPr>
          <a:xfrm>
            <a:off x="448714" y="4294312"/>
            <a:ext cx="1393330" cy="508637"/>
            <a:chOff x="448715" y="4294312"/>
            <a:chExt cx="1383723" cy="50863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436335B-D1E7-4CD5-B62F-6C0418F38D8A}"/>
                </a:ext>
              </a:extLst>
            </p:cNvPr>
            <p:cNvSpPr/>
            <p:nvPr/>
          </p:nvSpPr>
          <p:spPr>
            <a:xfrm>
              <a:off x="448715" y="4294312"/>
              <a:ext cx="1323975" cy="50863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endParaRPr lang="en-US" sz="1100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5A99D3D7-9D3A-4E4C-ACA9-CD9FEA51B4C1}"/>
                </a:ext>
              </a:extLst>
            </p:cNvPr>
            <p:cNvSpPr txBox="1"/>
            <p:nvPr/>
          </p:nvSpPr>
          <p:spPr>
            <a:xfrm>
              <a:off x="448715" y="4442967"/>
              <a:ext cx="13837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</a:rPr>
                <a:t>L1 Network Interface</a:t>
              </a:r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A650F07A-23D0-4068-A08D-B9AAFDC0CEA6}"/>
              </a:ext>
            </a:extLst>
          </p:cNvPr>
          <p:cNvSpPr/>
          <p:nvPr/>
        </p:nvSpPr>
        <p:spPr>
          <a:xfrm>
            <a:off x="232794" y="2107587"/>
            <a:ext cx="1872788" cy="295421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3A22660-FAC2-42BA-B269-A5B7F174BB8A}"/>
              </a:ext>
            </a:extLst>
          </p:cNvPr>
          <p:cNvSpPr txBox="1"/>
          <p:nvPr/>
        </p:nvSpPr>
        <p:spPr>
          <a:xfrm>
            <a:off x="222738" y="2149638"/>
            <a:ext cx="1925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Network Namespace</a:t>
            </a:r>
          </a:p>
        </p:txBody>
      </p:sp>
    </p:spTree>
    <p:extLst>
      <p:ext uri="{BB962C8B-B14F-4D97-AF65-F5344CB8AC3E}">
        <p14:creationId xmlns:p14="http://schemas.microsoft.com/office/powerpoint/2010/main" val="4093031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4.44444E-6 L 0.10664 -4.44444E-6 C 0.15443 -4.44444E-6 0.21341 -0.09166 0.21341 -0.16597 L 0.21341 -0.33148 " pathEditMode="relative" rAng="0" ptsTypes="AAAA">
                                      <p:cBhvr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64" y="-16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5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7 L 0.20065 3.7037E-7 C 0.29036 3.7037E-7 0.40143 -0.07292 0.40143 -0.13194 L 0.40143 -0.26389 " pathEditMode="relative" rAng="0" ptsTypes="AAAA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78" y="-13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5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81481E-6 L 0.28216 4.81481E-6 C 0.40859 4.81481E-6 0.56458 -0.05348 0.56458 -0.09676 L 0.56458 -0.19329 " pathEditMode="relative" rAng="0" ptsTypes="AAAA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29" y="-967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5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3.7037E-6 L 0.35976 3.7037E-6 C 0.52083 3.7037E-6 0.71953 -0.0382 0.71953 -0.06899 L 0.71953 -0.13797 " pathEditMode="relative" rAng="0" ptsTypes="AAAA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77" y="-6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45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44977907-83F8-4FAF-861A-BBEBCE477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Connection Replication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60A3672-DCE6-448B-A544-50E4DD2AD89B}"/>
              </a:ext>
            </a:extLst>
          </p:cNvPr>
          <p:cNvSpPr/>
          <p:nvPr/>
        </p:nvSpPr>
        <p:spPr>
          <a:xfrm>
            <a:off x="2816061" y="2470314"/>
            <a:ext cx="1941307" cy="71103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E6DBF9A-C053-490D-9F54-AD4784785E44}"/>
              </a:ext>
            </a:extLst>
          </p:cNvPr>
          <p:cNvSpPr/>
          <p:nvPr/>
        </p:nvSpPr>
        <p:spPr>
          <a:xfrm>
            <a:off x="6706174" y="2470314"/>
            <a:ext cx="1794039" cy="736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B01B118-0AF8-48E7-8843-53FACEBFB9DC}"/>
              </a:ext>
            </a:extLst>
          </p:cNvPr>
          <p:cNvSpPr/>
          <p:nvPr/>
        </p:nvSpPr>
        <p:spPr>
          <a:xfrm>
            <a:off x="2968461" y="2622714"/>
            <a:ext cx="1941307" cy="71103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FEE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7B6E51B-896C-4C2C-A392-70BC56C578F2}"/>
              </a:ext>
            </a:extLst>
          </p:cNvPr>
          <p:cNvSpPr/>
          <p:nvPr/>
        </p:nvSpPr>
        <p:spPr>
          <a:xfrm>
            <a:off x="3120861" y="2775114"/>
            <a:ext cx="1941307" cy="71103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FEE</a:t>
            </a: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7C804204-4093-4329-88BA-76D1AD0744D5}"/>
              </a:ext>
            </a:extLst>
          </p:cNvPr>
          <p:cNvSpPr/>
          <p:nvPr/>
        </p:nvSpPr>
        <p:spPr>
          <a:xfrm>
            <a:off x="4674036" y="3216029"/>
            <a:ext cx="376302" cy="292877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093776F-B3F9-4602-917E-13611421EE6B}"/>
              </a:ext>
            </a:extLst>
          </p:cNvPr>
          <p:cNvSpPr/>
          <p:nvPr/>
        </p:nvSpPr>
        <p:spPr>
          <a:xfrm>
            <a:off x="6858574" y="2622714"/>
            <a:ext cx="1794039" cy="736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PN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18EA33A-9B7D-4788-80A7-F6B36C90CD5E}"/>
              </a:ext>
            </a:extLst>
          </p:cNvPr>
          <p:cNvSpPr/>
          <p:nvPr/>
        </p:nvSpPr>
        <p:spPr>
          <a:xfrm>
            <a:off x="7010974" y="2775114"/>
            <a:ext cx="1794039" cy="736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PN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AE4EB133-1785-4C25-8E90-BE0507470545}"/>
              </a:ext>
            </a:extLst>
          </p:cNvPr>
          <p:cNvSpPr/>
          <p:nvPr/>
        </p:nvSpPr>
        <p:spPr>
          <a:xfrm>
            <a:off x="7129311" y="3195907"/>
            <a:ext cx="311275" cy="31851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60F64886-E263-4CC7-A940-555E526FBBEF}"/>
              </a:ext>
            </a:extLst>
          </p:cNvPr>
          <p:cNvCxnSpPr>
            <a:cxnSpLocks/>
            <a:endCxn id="61" idx="6"/>
          </p:cNvCxnSpPr>
          <p:nvPr/>
        </p:nvCxnSpPr>
        <p:spPr>
          <a:xfrm flipH="1">
            <a:off x="5050338" y="3359503"/>
            <a:ext cx="2078976" cy="29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9FFBC2A9-441B-41E7-8578-C9F1BDD7BEEF}"/>
              </a:ext>
            </a:extLst>
          </p:cNvPr>
          <p:cNvSpPr/>
          <p:nvPr/>
        </p:nvSpPr>
        <p:spPr>
          <a:xfrm>
            <a:off x="4678797" y="2825958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E47AC316-DBA8-4E75-9DD6-74348F5FC6E4}"/>
              </a:ext>
            </a:extLst>
          </p:cNvPr>
          <p:cNvSpPr/>
          <p:nvPr/>
        </p:nvSpPr>
        <p:spPr>
          <a:xfrm>
            <a:off x="7403285" y="2938528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0F6C8CC5-BC65-440B-AE75-6AFD1DA107C1}"/>
              </a:ext>
            </a:extLst>
          </p:cNvPr>
          <p:cNvSpPr/>
          <p:nvPr/>
        </p:nvSpPr>
        <p:spPr>
          <a:xfrm>
            <a:off x="4287216" y="2796057"/>
            <a:ext cx="311276" cy="2968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D63509A6-51A2-45A0-9906-382375FDEB60}"/>
              </a:ext>
            </a:extLst>
          </p:cNvPr>
          <p:cNvSpPr/>
          <p:nvPr/>
        </p:nvSpPr>
        <p:spPr>
          <a:xfrm>
            <a:off x="7627581" y="3205627"/>
            <a:ext cx="311276" cy="2968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E71C73A-3568-45A6-98B8-EE6914655C6B}"/>
              </a:ext>
            </a:extLst>
          </p:cNvPr>
          <p:cNvCxnSpPr>
            <a:cxnSpLocks/>
            <a:stCxn id="61" idx="2"/>
            <a:endCxn id="68" idx="5"/>
          </p:cNvCxnSpPr>
          <p:nvPr/>
        </p:nvCxnSpPr>
        <p:spPr>
          <a:xfrm flipH="1" flipV="1">
            <a:off x="4552907" y="3049460"/>
            <a:ext cx="121129" cy="31300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6B91EF0-DAEC-46E1-B1A0-0CFACF76B3C7}"/>
              </a:ext>
            </a:extLst>
          </p:cNvPr>
          <p:cNvCxnSpPr>
            <a:cxnSpLocks/>
            <a:stCxn id="66" idx="6"/>
          </p:cNvCxnSpPr>
          <p:nvPr/>
        </p:nvCxnSpPr>
        <p:spPr>
          <a:xfrm flipV="1">
            <a:off x="4990073" y="2938528"/>
            <a:ext cx="1716101" cy="358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CF8B0848-7029-4F45-A3D7-019F09D68DAC}"/>
              </a:ext>
            </a:extLst>
          </p:cNvPr>
          <p:cNvCxnSpPr>
            <a:cxnSpLocks/>
            <a:stCxn id="67" idx="2"/>
            <a:endCxn id="60" idx="3"/>
          </p:cNvCxnSpPr>
          <p:nvPr/>
        </p:nvCxnSpPr>
        <p:spPr>
          <a:xfrm flipH="1">
            <a:off x="5062168" y="3086968"/>
            <a:ext cx="2341117" cy="43664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E868833-CDF3-4E38-89CA-843F55EE26FE}"/>
              </a:ext>
            </a:extLst>
          </p:cNvPr>
          <p:cNvCxnSpPr>
            <a:cxnSpLocks/>
          </p:cNvCxnSpPr>
          <p:nvPr/>
        </p:nvCxnSpPr>
        <p:spPr>
          <a:xfrm flipH="1">
            <a:off x="1624422" y="3122162"/>
            <a:ext cx="1418374" cy="8470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A58FCCF-8737-4E02-A8AF-857BC1349542}"/>
              </a:ext>
            </a:extLst>
          </p:cNvPr>
          <p:cNvCxnSpPr>
            <a:cxnSpLocks/>
            <a:endCxn id="59" idx="1"/>
          </p:cNvCxnSpPr>
          <p:nvPr/>
        </p:nvCxnSpPr>
        <p:spPr>
          <a:xfrm flipV="1">
            <a:off x="1624422" y="2978232"/>
            <a:ext cx="1344039" cy="10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D6B1AE7F-CC3C-4384-9E3E-FE8D2D2503C7}"/>
              </a:ext>
            </a:extLst>
          </p:cNvPr>
          <p:cNvSpPr/>
          <p:nvPr/>
        </p:nvSpPr>
        <p:spPr>
          <a:xfrm>
            <a:off x="8012725" y="4894117"/>
            <a:ext cx="311275" cy="31851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65D029DA-5B10-45DD-9CB4-B61311076EE2}"/>
              </a:ext>
            </a:extLst>
          </p:cNvPr>
          <p:cNvSpPr/>
          <p:nvPr/>
        </p:nvSpPr>
        <p:spPr>
          <a:xfrm>
            <a:off x="8711913" y="4874179"/>
            <a:ext cx="311275" cy="30000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A69DFA5-9009-4768-B435-BE8D22D8B3F0}"/>
              </a:ext>
            </a:extLst>
          </p:cNvPr>
          <p:cNvSpPr txBox="1"/>
          <p:nvPr/>
        </p:nvSpPr>
        <p:spPr>
          <a:xfrm>
            <a:off x="7907993" y="5220339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</a:t>
            </a:r>
            <a:r>
              <a:rPr lang="en-US" sz="1000" dirty="0" err="1"/>
              <a:t>xmitter</a:t>
            </a:r>
            <a:endParaRPr lang="en-US" sz="1000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19D55CCE-AE51-4DF6-8141-CCD46E6BE9D9}"/>
              </a:ext>
            </a:extLst>
          </p:cNvPr>
          <p:cNvSpPr txBox="1"/>
          <p:nvPr/>
        </p:nvSpPr>
        <p:spPr>
          <a:xfrm>
            <a:off x="8586624" y="5228051"/>
            <a:ext cx="9829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receiver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C32AF527-FBDE-4CC5-B544-E6E557615636}"/>
              </a:ext>
            </a:extLst>
          </p:cNvPr>
          <p:cNvSpPr/>
          <p:nvPr/>
        </p:nvSpPr>
        <p:spPr>
          <a:xfrm>
            <a:off x="7440586" y="4928962"/>
            <a:ext cx="311276" cy="2968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7B42B92-FAF9-47B3-A901-E202999E08A5}"/>
              </a:ext>
            </a:extLst>
          </p:cNvPr>
          <p:cNvSpPr txBox="1"/>
          <p:nvPr/>
        </p:nvSpPr>
        <p:spPr>
          <a:xfrm>
            <a:off x="7385493" y="5247751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CT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C7EAE996-C074-4BCC-A8D4-758105F140C3}"/>
              </a:ext>
            </a:extLst>
          </p:cNvPr>
          <p:cNvSpPr/>
          <p:nvPr/>
        </p:nvSpPr>
        <p:spPr>
          <a:xfrm>
            <a:off x="6888693" y="4950871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1703A92-906D-4986-A9F0-248AC9173C0C}"/>
              </a:ext>
            </a:extLst>
          </p:cNvPr>
          <p:cNvSpPr txBox="1"/>
          <p:nvPr/>
        </p:nvSpPr>
        <p:spPr>
          <a:xfrm>
            <a:off x="6814206" y="5247751"/>
            <a:ext cx="429926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/>
              <a:t>hash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BDE6C2FC-7EE4-4D38-92FA-652EA40690B4}"/>
              </a:ext>
            </a:extLst>
          </p:cNvPr>
          <p:cNvSpPr txBox="1"/>
          <p:nvPr/>
        </p:nvSpPr>
        <p:spPr>
          <a:xfrm>
            <a:off x="8077640" y="4001992"/>
            <a:ext cx="1268547" cy="296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incoming traffics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16EDE6CE-EC53-4880-BD93-E54BF8DD71EC}"/>
              </a:ext>
            </a:extLst>
          </p:cNvPr>
          <p:cNvCxnSpPr/>
          <p:nvPr/>
        </p:nvCxnSpPr>
        <p:spPr>
          <a:xfrm>
            <a:off x="6896223" y="4583532"/>
            <a:ext cx="1129879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5FEE5198-CD5B-4510-900B-FE05D933330A}"/>
              </a:ext>
            </a:extLst>
          </p:cNvPr>
          <p:cNvSpPr txBox="1"/>
          <p:nvPr/>
        </p:nvSpPr>
        <p:spPr>
          <a:xfrm>
            <a:off x="8078841" y="4473192"/>
            <a:ext cx="1851088" cy="296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/>
              <a:t>tcp</a:t>
            </a:r>
            <a:r>
              <a:rPr lang="en-US" sz="900" dirty="0"/>
              <a:t> connection replication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9C9BBA6-7F01-405B-9FA8-2031052B9CF4}"/>
              </a:ext>
            </a:extLst>
          </p:cNvPr>
          <p:cNvCxnSpPr/>
          <p:nvPr/>
        </p:nvCxnSpPr>
        <p:spPr>
          <a:xfrm>
            <a:off x="6922846" y="4140407"/>
            <a:ext cx="10727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E81601D6-BDF4-48DF-BDD5-759F1B891204}"/>
              </a:ext>
            </a:extLst>
          </p:cNvPr>
          <p:cNvCxnSpPr/>
          <p:nvPr/>
        </p:nvCxnSpPr>
        <p:spPr>
          <a:xfrm flipH="1">
            <a:off x="6922846" y="4347055"/>
            <a:ext cx="1085221" cy="0"/>
          </a:xfrm>
          <a:prstGeom prst="straightConnector1">
            <a:avLst/>
          </a:prstGeom>
          <a:ln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63CBD90F-5F59-479B-AD97-B497D4BE5A2F}"/>
              </a:ext>
            </a:extLst>
          </p:cNvPr>
          <p:cNvSpPr txBox="1"/>
          <p:nvPr/>
        </p:nvSpPr>
        <p:spPr>
          <a:xfrm>
            <a:off x="8105856" y="4228873"/>
            <a:ext cx="1249621" cy="296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outgoing traffics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4C53C33-D145-4537-8C81-CFB72523BDB0}"/>
              </a:ext>
            </a:extLst>
          </p:cNvPr>
          <p:cNvCxnSpPr>
            <a:cxnSpLocks/>
          </p:cNvCxnSpPr>
          <p:nvPr/>
        </p:nvCxnSpPr>
        <p:spPr>
          <a:xfrm>
            <a:off x="6888693" y="4809009"/>
            <a:ext cx="1168227" cy="1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AE392AF9-AF02-471E-A6DF-358E8FEBF7C2}"/>
              </a:ext>
            </a:extLst>
          </p:cNvPr>
          <p:cNvSpPr txBox="1"/>
          <p:nvPr/>
        </p:nvSpPr>
        <p:spPr>
          <a:xfrm>
            <a:off x="8085136" y="4661522"/>
            <a:ext cx="7729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Kernel inject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4DB8170-4975-41B0-B477-DFCAB2FBD4A1}"/>
              </a:ext>
            </a:extLst>
          </p:cNvPr>
          <p:cNvSpPr txBox="1"/>
          <p:nvPr/>
        </p:nvSpPr>
        <p:spPr>
          <a:xfrm>
            <a:off x="8125713" y="3130632"/>
            <a:ext cx="37450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/>
              <a:t>VIP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10EE33C-DA67-461C-9B9D-C6278096A446}"/>
              </a:ext>
            </a:extLst>
          </p:cNvPr>
          <p:cNvSpPr txBox="1"/>
          <p:nvPr/>
        </p:nvSpPr>
        <p:spPr>
          <a:xfrm>
            <a:off x="4613471" y="1876164"/>
            <a:ext cx="1995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Passive Connection</a:t>
            </a:r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365579E4-359E-4275-B121-80E5750345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513537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131" name="Title 1">
            <a:extLst>
              <a:ext uri="{FF2B5EF4-FFF2-40B4-BE49-F238E27FC236}">
                <a16:creationId xmlns:a16="http://schemas.microsoft.com/office/drawing/2014/main" id="{99873CA7-F088-4746-B295-56EDE080F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26" y="27954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Connection Replication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77AF5E6-3B69-47B4-86A8-B4F076A9FD1D}"/>
              </a:ext>
            </a:extLst>
          </p:cNvPr>
          <p:cNvSpPr/>
          <p:nvPr/>
        </p:nvSpPr>
        <p:spPr>
          <a:xfrm>
            <a:off x="2816061" y="2470314"/>
            <a:ext cx="1941307" cy="71103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FEE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59AE54-B041-4691-9F65-6827B8438125}"/>
              </a:ext>
            </a:extLst>
          </p:cNvPr>
          <p:cNvSpPr/>
          <p:nvPr/>
        </p:nvSpPr>
        <p:spPr>
          <a:xfrm>
            <a:off x="6706174" y="2470314"/>
            <a:ext cx="1794039" cy="736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PN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B019160-DACB-4F3E-85C8-D166D6226D15}"/>
              </a:ext>
            </a:extLst>
          </p:cNvPr>
          <p:cNvSpPr/>
          <p:nvPr/>
        </p:nvSpPr>
        <p:spPr>
          <a:xfrm>
            <a:off x="2968461" y="2622714"/>
            <a:ext cx="1941307" cy="71103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AB19F8B-8594-4E55-98BB-EF3EB712B226}"/>
              </a:ext>
            </a:extLst>
          </p:cNvPr>
          <p:cNvSpPr/>
          <p:nvPr/>
        </p:nvSpPr>
        <p:spPr>
          <a:xfrm>
            <a:off x="3120861" y="2775114"/>
            <a:ext cx="1941307" cy="711036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FEE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823C0EF2-0F80-4B1C-8679-6A960F34E013}"/>
              </a:ext>
            </a:extLst>
          </p:cNvPr>
          <p:cNvSpPr/>
          <p:nvPr/>
        </p:nvSpPr>
        <p:spPr>
          <a:xfrm>
            <a:off x="4674036" y="3216029"/>
            <a:ext cx="376302" cy="292877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58F5CD1-FF14-46CC-85AD-6AC4466F8916}"/>
              </a:ext>
            </a:extLst>
          </p:cNvPr>
          <p:cNvSpPr/>
          <p:nvPr/>
        </p:nvSpPr>
        <p:spPr>
          <a:xfrm>
            <a:off x="6858574" y="2622714"/>
            <a:ext cx="1794039" cy="736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210AFD5-EAE7-494E-AA88-79FCD6B863CC}"/>
              </a:ext>
            </a:extLst>
          </p:cNvPr>
          <p:cNvSpPr/>
          <p:nvPr/>
        </p:nvSpPr>
        <p:spPr>
          <a:xfrm>
            <a:off x="7010974" y="2775114"/>
            <a:ext cx="1794039" cy="736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PN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79F01E1-C8B5-42F9-A5D4-C6655F61E34B}"/>
              </a:ext>
            </a:extLst>
          </p:cNvPr>
          <p:cNvSpPr/>
          <p:nvPr/>
        </p:nvSpPr>
        <p:spPr>
          <a:xfrm>
            <a:off x="7129311" y="3195907"/>
            <a:ext cx="311275" cy="31851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13959F0-8B2E-4D4B-B2FE-3FF71D217886}"/>
              </a:ext>
            </a:extLst>
          </p:cNvPr>
          <p:cNvCxnSpPr>
            <a:cxnSpLocks/>
            <a:endCxn id="45" idx="6"/>
          </p:cNvCxnSpPr>
          <p:nvPr/>
        </p:nvCxnSpPr>
        <p:spPr>
          <a:xfrm flipH="1">
            <a:off x="5050338" y="3359503"/>
            <a:ext cx="2078976" cy="29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13791F24-C448-4714-9B25-4186A3E37917}"/>
              </a:ext>
            </a:extLst>
          </p:cNvPr>
          <p:cNvSpPr/>
          <p:nvPr/>
        </p:nvSpPr>
        <p:spPr>
          <a:xfrm>
            <a:off x="4678797" y="2825958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B2FF2FC-3A40-4EE0-A56D-E17C0E44595D}"/>
              </a:ext>
            </a:extLst>
          </p:cNvPr>
          <p:cNvSpPr/>
          <p:nvPr/>
        </p:nvSpPr>
        <p:spPr>
          <a:xfrm>
            <a:off x="7403285" y="2938528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7149D4BF-717D-4146-B238-35F0E48D1613}"/>
              </a:ext>
            </a:extLst>
          </p:cNvPr>
          <p:cNvSpPr/>
          <p:nvPr/>
        </p:nvSpPr>
        <p:spPr>
          <a:xfrm>
            <a:off x="4287216" y="2796057"/>
            <a:ext cx="311276" cy="2968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9C2D2AF-FF89-4441-91A2-61B7D60022D9}"/>
              </a:ext>
            </a:extLst>
          </p:cNvPr>
          <p:cNvSpPr/>
          <p:nvPr/>
        </p:nvSpPr>
        <p:spPr>
          <a:xfrm>
            <a:off x="7627581" y="3205627"/>
            <a:ext cx="311276" cy="2968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B9EBB27-3C00-4A46-B5C6-CE623984ED05}"/>
              </a:ext>
            </a:extLst>
          </p:cNvPr>
          <p:cNvCxnSpPr>
            <a:cxnSpLocks/>
            <a:stCxn id="45" idx="2"/>
            <a:endCxn id="52" idx="5"/>
          </p:cNvCxnSpPr>
          <p:nvPr/>
        </p:nvCxnSpPr>
        <p:spPr>
          <a:xfrm flipH="1" flipV="1">
            <a:off x="4552907" y="3049460"/>
            <a:ext cx="121129" cy="313008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F3E4CBA-3684-4738-8169-1ECE5402F482}"/>
              </a:ext>
            </a:extLst>
          </p:cNvPr>
          <p:cNvCxnSpPr>
            <a:cxnSpLocks/>
          </p:cNvCxnSpPr>
          <p:nvPr/>
        </p:nvCxnSpPr>
        <p:spPr>
          <a:xfrm flipH="1">
            <a:off x="5062169" y="2978232"/>
            <a:ext cx="1644005" cy="10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6313D89-96D4-46A5-AA5F-AE9EA95E56A2}"/>
              </a:ext>
            </a:extLst>
          </p:cNvPr>
          <p:cNvCxnSpPr>
            <a:cxnSpLocks/>
            <a:stCxn id="44" idx="3"/>
            <a:endCxn id="47" idx="1"/>
          </p:cNvCxnSpPr>
          <p:nvPr/>
        </p:nvCxnSpPr>
        <p:spPr>
          <a:xfrm>
            <a:off x="5062168" y="3130632"/>
            <a:ext cx="1948806" cy="12876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1CAE05F-0570-4C9E-90A9-91BD99115841}"/>
              </a:ext>
            </a:extLst>
          </p:cNvPr>
          <p:cNvCxnSpPr>
            <a:cxnSpLocks/>
          </p:cNvCxnSpPr>
          <p:nvPr/>
        </p:nvCxnSpPr>
        <p:spPr>
          <a:xfrm>
            <a:off x="1671878" y="3130633"/>
            <a:ext cx="1296583" cy="1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69B1A38-0D6E-4DBC-AB18-1B1B06B5128F}"/>
              </a:ext>
            </a:extLst>
          </p:cNvPr>
          <p:cNvCxnSpPr>
            <a:cxnSpLocks/>
          </p:cNvCxnSpPr>
          <p:nvPr/>
        </p:nvCxnSpPr>
        <p:spPr>
          <a:xfrm flipH="1">
            <a:off x="1624422" y="2938528"/>
            <a:ext cx="134404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3D4FCAC0-296E-4118-9A14-9D5D94E75B58}"/>
              </a:ext>
            </a:extLst>
          </p:cNvPr>
          <p:cNvSpPr/>
          <p:nvPr/>
        </p:nvSpPr>
        <p:spPr>
          <a:xfrm>
            <a:off x="8012725" y="4894117"/>
            <a:ext cx="311275" cy="31851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E732F92-ACC1-498D-9FD9-11AA3C2CBB02}"/>
              </a:ext>
            </a:extLst>
          </p:cNvPr>
          <p:cNvSpPr/>
          <p:nvPr/>
        </p:nvSpPr>
        <p:spPr>
          <a:xfrm>
            <a:off x="8711913" y="4874179"/>
            <a:ext cx="311275" cy="30000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7D229DC-3E18-4C8E-8222-CEDE77018108}"/>
              </a:ext>
            </a:extLst>
          </p:cNvPr>
          <p:cNvSpPr txBox="1"/>
          <p:nvPr/>
        </p:nvSpPr>
        <p:spPr>
          <a:xfrm>
            <a:off x="7907993" y="5220339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</a:t>
            </a:r>
            <a:r>
              <a:rPr lang="en-US" sz="1000" dirty="0" err="1"/>
              <a:t>xmitter</a:t>
            </a:r>
            <a:endParaRPr lang="en-US" sz="10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660BC6E-079A-459D-859C-F0C84E43C5CD}"/>
              </a:ext>
            </a:extLst>
          </p:cNvPr>
          <p:cNvSpPr txBox="1"/>
          <p:nvPr/>
        </p:nvSpPr>
        <p:spPr>
          <a:xfrm>
            <a:off x="8586624" y="5228051"/>
            <a:ext cx="9829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/>
              <a:t>ct</a:t>
            </a:r>
            <a:r>
              <a:rPr lang="en-US" sz="1000" dirty="0"/>
              <a:t> receiver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FFD257B4-3948-4788-B1E9-4FFCF4900706}"/>
              </a:ext>
            </a:extLst>
          </p:cNvPr>
          <p:cNvSpPr/>
          <p:nvPr/>
        </p:nvSpPr>
        <p:spPr>
          <a:xfrm>
            <a:off x="7440586" y="4928962"/>
            <a:ext cx="311276" cy="2968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53B316C-62C4-422D-9C05-916BC8A819DD}"/>
              </a:ext>
            </a:extLst>
          </p:cNvPr>
          <p:cNvSpPr txBox="1"/>
          <p:nvPr/>
        </p:nvSpPr>
        <p:spPr>
          <a:xfrm>
            <a:off x="7385493" y="5247751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CT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6E138D4-7063-41D4-B02D-119DCC9C250E}"/>
              </a:ext>
            </a:extLst>
          </p:cNvPr>
          <p:cNvSpPr/>
          <p:nvPr/>
        </p:nvSpPr>
        <p:spPr>
          <a:xfrm>
            <a:off x="6888693" y="4950871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A36CB6E-ADAA-4B4B-A67D-6104B8ABAB23}"/>
              </a:ext>
            </a:extLst>
          </p:cNvPr>
          <p:cNvSpPr txBox="1"/>
          <p:nvPr/>
        </p:nvSpPr>
        <p:spPr>
          <a:xfrm>
            <a:off x="6838269" y="5247751"/>
            <a:ext cx="469987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/>
              <a:t>hash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BAD7B94-1078-436D-A443-DB36755B775C}"/>
              </a:ext>
            </a:extLst>
          </p:cNvPr>
          <p:cNvSpPr txBox="1"/>
          <p:nvPr/>
        </p:nvSpPr>
        <p:spPr>
          <a:xfrm>
            <a:off x="8077640" y="4001992"/>
            <a:ext cx="1268547" cy="296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incoming traffics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6EA2E801-CEAA-4ACB-9771-D670756685FB}"/>
              </a:ext>
            </a:extLst>
          </p:cNvPr>
          <p:cNvCxnSpPr/>
          <p:nvPr/>
        </p:nvCxnSpPr>
        <p:spPr>
          <a:xfrm>
            <a:off x="6896223" y="4583532"/>
            <a:ext cx="1129879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87F144A5-5718-4BA4-8DF3-7B2B61F060D0}"/>
              </a:ext>
            </a:extLst>
          </p:cNvPr>
          <p:cNvSpPr txBox="1"/>
          <p:nvPr/>
        </p:nvSpPr>
        <p:spPr>
          <a:xfrm>
            <a:off x="8078841" y="4473192"/>
            <a:ext cx="1851088" cy="296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/>
              <a:t>tcp</a:t>
            </a:r>
            <a:r>
              <a:rPr lang="en-US" sz="900" dirty="0"/>
              <a:t> connection replication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20B0C8C-BAA6-4870-9642-205CCEF7CF5A}"/>
              </a:ext>
            </a:extLst>
          </p:cNvPr>
          <p:cNvCxnSpPr/>
          <p:nvPr/>
        </p:nvCxnSpPr>
        <p:spPr>
          <a:xfrm>
            <a:off x="6922846" y="4140407"/>
            <a:ext cx="1072724" cy="0"/>
          </a:xfrm>
          <a:prstGeom prst="straightConnector1">
            <a:avLst/>
          </a:prstGeom>
          <a:ln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292BDA6-63C2-459E-B7D0-203A14A861BF}"/>
              </a:ext>
            </a:extLst>
          </p:cNvPr>
          <p:cNvCxnSpPr>
            <a:cxnSpLocks/>
          </p:cNvCxnSpPr>
          <p:nvPr/>
        </p:nvCxnSpPr>
        <p:spPr>
          <a:xfrm flipH="1">
            <a:off x="6922846" y="4347055"/>
            <a:ext cx="1085221" cy="0"/>
          </a:xfrm>
          <a:prstGeom prst="straightConnector1">
            <a:avLst/>
          </a:prstGeom>
          <a:ln>
            <a:solidFill>
              <a:schemeClr val="accent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9626E3D6-C7FE-4FA9-BE98-0D9C0ED4EDD7}"/>
              </a:ext>
            </a:extLst>
          </p:cNvPr>
          <p:cNvSpPr txBox="1"/>
          <p:nvPr/>
        </p:nvSpPr>
        <p:spPr>
          <a:xfrm>
            <a:off x="8105856" y="4228873"/>
            <a:ext cx="1249621" cy="296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outgoing traffics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94F31E9E-2D0C-4DCD-84C0-9B03161338D1}"/>
              </a:ext>
            </a:extLst>
          </p:cNvPr>
          <p:cNvCxnSpPr>
            <a:cxnSpLocks/>
          </p:cNvCxnSpPr>
          <p:nvPr/>
        </p:nvCxnSpPr>
        <p:spPr>
          <a:xfrm>
            <a:off x="6888693" y="4809009"/>
            <a:ext cx="1168227" cy="1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A73227D1-65A6-4887-BFD7-38215D3AFD2F}"/>
              </a:ext>
            </a:extLst>
          </p:cNvPr>
          <p:cNvSpPr txBox="1"/>
          <p:nvPr/>
        </p:nvSpPr>
        <p:spPr>
          <a:xfrm>
            <a:off x="8085136" y="4661522"/>
            <a:ext cx="7729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Kernel inject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F44FB16-0F87-4591-9C48-CFE6E68D8DDA}"/>
              </a:ext>
            </a:extLst>
          </p:cNvPr>
          <p:cNvSpPr txBox="1"/>
          <p:nvPr/>
        </p:nvSpPr>
        <p:spPr>
          <a:xfrm>
            <a:off x="8125713" y="3130632"/>
            <a:ext cx="37450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/>
              <a:t>VIP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15034B1-7262-478C-ACB3-1770EF77AE8B}"/>
              </a:ext>
            </a:extLst>
          </p:cNvPr>
          <p:cNvSpPr txBox="1"/>
          <p:nvPr/>
        </p:nvSpPr>
        <p:spPr>
          <a:xfrm>
            <a:off x="4442854" y="1699273"/>
            <a:ext cx="1891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Active Connection</a:t>
            </a:r>
          </a:p>
        </p:txBody>
      </p:sp>
    </p:spTree>
    <p:extLst>
      <p:ext uri="{BB962C8B-B14F-4D97-AF65-F5344CB8AC3E}">
        <p14:creationId xmlns:p14="http://schemas.microsoft.com/office/powerpoint/2010/main" val="39110438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50"/>
                            </p:stCondLst>
                            <p:childTnLst>
                              <p:par>
                                <p:cTn id="19" presetID="2" presetClass="entr" presetSubtype="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85" name="Title 1">
            <a:extLst>
              <a:ext uri="{FF2B5EF4-FFF2-40B4-BE49-F238E27FC236}">
                <a16:creationId xmlns:a16="http://schemas.microsoft.com/office/drawing/2014/main" id="{CB025844-BE82-42A1-8335-CAA2A6ADF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70" y="107329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Connection Replication</a:t>
            </a: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62CE1316-CBA5-4E57-A0D3-BB673F7E8483}"/>
              </a:ext>
            </a:extLst>
          </p:cNvPr>
          <p:cNvGrpSpPr/>
          <p:nvPr/>
        </p:nvGrpSpPr>
        <p:grpSpPr>
          <a:xfrm>
            <a:off x="1752971" y="1312560"/>
            <a:ext cx="8608626" cy="5224362"/>
            <a:chOff x="2634451" y="1326337"/>
            <a:chExt cx="6561795" cy="4062075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605D7722-3B53-43E9-911B-73EB42EF7E6B}"/>
                </a:ext>
              </a:extLst>
            </p:cNvPr>
            <p:cNvSpPr/>
            <p:nvPr/>
          </p:nvSpPr>
          <p:spPr>
            <a:xfrm>
              <a:off x="6313832" y="2405784"/>
              <a:ext cx="1138756" cy="78954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000" dirty="0" err="1">
                  <a:solidFill>
                    <a:schemeClr val="tx1"/>
                  </a:solidFill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fe</a:t>
              </a:r>
              <a:r>
                <a:rPr 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 x</a:t>
              </a:r>
              <a:endParaRPr lang="en-US" sz="1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DABAF17-7A15-4EB2-8F0C-5968D8523ED4}"/>
                </a:ext>
              </a:extLst>
            </p:cNvPr>
            <p:cNvSpPr/>
            <p:nvPr/>
          </p:nvSpPr>
          <p:spPr>
            <a:xfrm>
              <a:off x="7992335" y="2405784"/>
              <a:ext cx="1138756" cy="78954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1000" dirty="0" err="1">
                  <a:solidFill>
                    <a:schemeClr val="tx1"/>
                  </a:solidFill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fe</a:t>
              </a:r>
              <a:r>
                <a:rPr lang="en-US" sz="1000" dirty="0">
                  <a:solidFill>
                    <a:schemeClr val="tx1"/>
                  </a:solidFill>
                  <a:latin typeface="Times New Roman" panose="02020603050405020304" pitchFamily="18" charset="0"/>
                  <a:ea typeface="DengXian" panose="02010600030101010101" pitchFamily="2" charset="-122"/>
                  <a:cs typeface="Times New Roman" panose="02020603050405020304" pitchFamily="18" charset="0"/>
                </a:rPr>
                <a:t> n</a:t>
              </a:r>
              <a:endParaRPr lang="en-US" sz="10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</a:endParaRPr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27BF8023-D710-42E7-9195-788CADD26E81}"/>
                </a:ext>
              </a:extLst>
            </p:cNvPr>
            <p:cNvSpPr/>
            <p:nvPr/>
          </p:nvSpPr>
          <p:spPr>
            <a:xfrm>
              <a:off x="3103499" y="2880500"/>
              <a:ext cx="270587" cy="23326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0C3DDC9-9B18-45CB-9D8C-86FDFB74E818}"/>
                </a:ext>
              </a:extLst>
            </p:cNvPr>
            <p:cNvSpPr/>
            <p:nvPr/>
          </p:nvSpPr>
          <p:spPr>
            <a:xfrm>
              <a:off x="4975626" y="2895591"/>
              <a:ext cx="270587" cy="23326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7261425-EC5F-4A8B-AD84-F6E7055CFC23}"/>
                </a:ext>
              </a:extLst>
            </p:cNvPr>
            <p:cNvSpPr/>
            <p:nvPr/>
          </p:nvSpPr>
          <p:spPr>
            <a:xfrm>
              <a:off x="7036570" y="2895591"/>
              <a:ext cx="270587" cy="23326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A0910E50-A81F-4833-9A28-80E45387C052}"/>
                </a:ext>
              </a:extLst>
            </p:cNvPr>
            <p:cNvSpPr/>
            <p:nvPr/>
          </p:nvSpPr>
          <p:spPr>
            <a:xfrm>
              <a:off x="8802678" y="2926110"/>
              <a:ext cx="270587" cy="23326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</a:endParaRPr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1D5A5630-F27B-4C5E-8E27-46E7EF6D9EF9}"/>
                </a:ext>
              </a:extLst>
            </p:cNvPr>
            <p:cNvGrpSpPr/>
            <p:nvPr/>
          </p:nvGrpSpPr>
          <p:grpSpPr>
            <a:xfrm>
              <a:off x="2634451" y="1326337"/>
              <a:ext cx="3130432" cy="3422635"/>
              <a:chOff x="2" y="0"/>
              <a:chExt cx="3130672" cy="3423333"/>
            </a:xfrm>
          </p:grpSpPr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45D871C2-64DC-4470-90B5-9FA599B8E9AD}"/>
                  </a:ext>
                </a:extLst>
              </p:cNvPr>
              <p:cNvSpPr/>
              <p:nvPr/>
            </p:nvSpPr>
            <p:spPr>
              <a:xfrm>
                <a:off x="2" y="1076497"/>
                <a:ext cx="1138843" cy="789709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kern="1200" dirty="0">
                    <a:solidFill>
                      <a:schemeClr val="tx1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fe1</a:t>
                </a:r>
                <a:endParaRPr lang="en-US" sz="1000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639A4632-8052-4890-B093-26F7CBE9934D}"/>
                  </a:ext>
                </a:extLst>
              </p:cNvPr>
              <p:cNvSpPr/>
              <p:nvPr/>
            </p:nvSpPr>
            <p:spPr>
              <a:xfrm>
                <a:off x="830804" y="2633624"/>
                <a:ext cx="1138843" cy="789709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kern="1200">
                    <a:solidFill>
                      <a:schemeClr val="tx1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PN</a:t>
                </a:r>
                <a:endParaRPr lang="en-US" sz="100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05907B1D-113A-4EAB-8350-CEC96A337D55}"/>
                  </a:ext>
                </a:extLst>
              </p:cNvPr>
              <p:cNvSpPr/>
              <p:nvPr/>
            </p:nvSpPr>
            <p:spPr>
              <a:xfrm>
                <a:off x="490450" y="465513"/>
                <a:ext cx="2069869" cy="207818"/>
              </a:xfrm>
              <a:prstGeom prst="rect">
                <a:avLst/>
              </a:prstGeom>
              <a:solidFill>
                <a:schemeClr val="tx1">
                  <a:lumMod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kern="1200">
                    <a:solidFill>
                      <a:schemeClr val="tx1"/>
                    </a:solidFill>
                    <a:effectLst/>
                    <a:ea typeface="DengXian" panose="02010600030101010101" pitchFamily="2" charset="-122"/>
                    <a:cs typeface="Times New Roman" panose="02020603050405020304" pitchFamily="18" charset="0"/>
                  </a:rPr>
                  <a:t>router</a:t>
                </a:r>
                <a:endParaRPr lang="en-US" sz="100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B1B3FFAB-5DB9-47F2-8198-82169255DC65}"/>
                  </a:ext>
                </a:extLst>
              </p:cNvPr>
              <p:cNvSpPr/>
              <p:nvPr/>
            </p:nvSpPr>
            <p:spPr>
              <a:xfrm>
                <a:off x="1881449" y="1072341"/>
                <a:ext cx="1138843" cy="789709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algn="ctr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dirty="0">
                    <a:solidFill>
                      <a:schemeClr val="tx1"/>
                    </a:solidFill>
                    <a:ea typeface="DengXian" panose="02010600030101010101" pitchFamily="2" charset="-122"/>
                    <a:cs typeface="Times New Roman" panose="02020603050405020304" pitchFamily="18" charset="0"/>
                  </a:rPr>
                  <a:t>fe2</a:t>
                </a:r>
                <a:endParaRPr lang="en-US" sz="1000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  <p:cxnSp>
            <p:nvCxnSpPr>
              <p:cNvPr id="115" name="Straight Arrow Connector 114">
                <a:extLst>
                  <a:ext uri="{FF2B5EF4-FFF2-40B4-BE49-F238E27FC236}">
                    <a16:creationId xmlns:a16="http://schemas.microsoft.com/office/drawing/2014/main" id="{E586AB73-ED90-463D-81E2-884C34F111C0}"/>
                  </a:ext>
                </a:extLst>
              </p:cNvPr>
              <p:cNvCxnSpPr>
                <a:cxnSpLocks/>
                <a:stCxn id="112" idx="0"/>
                <a:endCxn id="111" idx="2"/>
              </p:cNvCxnSpPr>
              <p:nvPr/>
            </p:nvCxnSpPr>
            <p:spPr>
              <a:xfrm flipH="1" flipV="1">
                <a:off x="569424" y="1866207"/>
                <a:ext cx="830802" cy="767417"/>
              </a:xfrm>
              <a:prstGeom prst="straightConnector1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6" name="TextBox 13">
                <a:extLst>
                  <a:ext uri="{FF2B5EF4-FFF2-40B4-BE49-F238E27FC236}">
                    <a16:creationId xmlns:a16="http://schemas.microsoft.com/office/drawing/2014/main" id="{0615A62A-613E-41D1-AA28-7AC491606EB6}"/>
                  </a:ext>
                </a:extLst>
              </p:cNvPr>
              <p:cNvSpPr txBox="1"/>
              <p:nvPr/>
            </p:nvSpPr>
            <p:spPr>
              <a:xfrm>
                <a:off x="490450" y="1982583"/>
                <a:ext cx="421820" cy="1914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kern="120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tcp syn</a:t>
                </a:r>
                <a:endParaRPr lang="en-US" sz="1000"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  <p:cxnSp>
            <p:nvCxnSpPr>
              <p:cNvPr id="117" name="Straight Arrow Connector 116">
                <a:extLst>
                  <a:ext uri="{FF2B5EF4-FFF2-40B4-BE49-F238E27FC236}">
                    <a16:creationId xmlns:a16="http://schemas.microsoft.com/office/drawing/2014/main" id="{9FA72DA7-1784-42C5-BBB8-8510AEC1084F}"/>
                  </a:ext>
                </a:extLst>
              </p:cNvPr>
              <p:cNvCxnSpPr/>
              <p:nvPr/>
            </p:nvCxnSpPr>
            <p:spPr>
              <a:xfrm flipV="1">
                <a:off x="814386" y="662789"/>
                <a:ext cx="3" cy="477982"/>
              </a:xfrm>
              <a:prstGeom prst="straightConnector1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8" name="TextBox 15">
                <a:extLst>
                  <a:ext uri="{FF2B5EF4-FFF2-40B4-BE49-F238E27FC236}">
                    <a16:creationId xmlns:a16="http://schemas.microsoft.com/office/drawing/2014/main" id="{4EBF4A34-8D84-4D49-A78A-810BAED5F249}"/>
                  </a:ext>
                </a:extLst>
              </p:cNvPr>
              <p:cNvSpPr txBox="1"/>
              <p:nvPr/>
            </p:nvSpPr>
            <p:spPr>
              <a:xfrm>
                <a:off x="735415" y="779166"/>
                <a:ext cx="421820" cy="1914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kern="120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tcp syn</a:t>
                </a:r>
                <a:endParaRPr lang="en-US" sz="1000"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  <p:cxnSp>
            <p:nvCxnSpPr>
              <p:cNvPr id="119" name="Straight Arrow Connector 118">
                <a:extLst>
                  <a:ext uri="{FF2B5EF4-FFF2-40B4-BE49-F238E27FC236}">
                    <a16:creationId xmlns:a16="http://schemas.microsoft.com/office/drawing/2014/main" id="{0678303B-1D52-4ADA-AA5A-2E01BFB02A2D}"/>
                  </a:ext>
                </a:extLst>
              </p:cNvPr>
              <p:cNvCxnSpPr/>
              <p:nvPr/>
            </p:nvCxnSpPr>
            <p:spPr>
              <a:xfrm flipV="1">
                <a:off x="1072630" y="0"/>
                <a:ext cx="3" cy="477982"/>
              </a:xfrm>
              <a:prstGeom prst="straightConnector1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0" name="TextBox 17">
                <a:extLst>
                  <a:ext uri="{FF2B5EF4-FFF2-40B4-BE49-F238E27FC236}">
                    <a16:creationId xmlns:a16="http://schemas.microsoft.com/office/drawing/2014/main" id="{5D9E74B7-69F3-4A4E-B535-E7D0300F0462}"/>
                  </a:ext>
                </a:extLst>
              </p:cNvPr>
              <p:cNvSpPr txBox="1"/>
              <p:nvPr/>
            </p:nvSpPr>
            <p:spPr>
              <a:xfrm>
                <a:off x="993659" y="116377"/>
                <a:ext cx="421820" cy="1914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kern="120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tcp syn</a:t>
                </a:r>
                <a:endParaRPr lang="en-US" sz="1000"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  <p:cxnSp>
            <p:nvCxnSpPr>
              <p:cNvPr id="121" name="Straight Arrow Connector 120">
                <a:extLst>
                  <a:ext uri="{FF2B5EF4-FFF2-40B4-BE49-F238E27FC236}">
                    <a16:creationId xmlns:a16="http://schemas.microsoft.com/office/drawing/2014/main" id="{AA40FD1B-DDF1-4431-9BDE-5155E01F7281}"/>
                  </a:ext>
                </a:extLst>
              </p:cNvPr>
              <p:cNvCxnSpPr/>
              <p:nvPr/>
            </p:nvCxnSpPr>
            <p:spPr>
              <a:xfrm>
                <a:off x="2194562" y="0"/>
                <a:ext cx="0" cy="465513"/>
              </a:xfrm>
              <a:prstGeom prst="straightConnector1">
                <a:avLst/>
              </a:prstGeom>
              <a:ln>
                <a:solidFill>
                  <a:schemeClr val="accent2">
                    <a:lumMod val="40000"/>
                    <a:lumOff val="6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TextBox 20">
                <a:extLst>
                  <a:ext uri="{FF2B5EF4-FFF2-40B4-BE49-F238E27FC236}">
                    <a16:creationId xmlns:a16="http://schemas.microsoft.com/office/drawing/2014/main" id="{4FD2AFD2-5617-495A-AE85-6E84783DC895}"/>
                  </a:ext>
                </a:extLst>
              </p:cNvPr>
              <p:cNvSpPr txBox="1"/>
              <p:nvPr/>
            </p:nvSpPr>
            <p:spPr>
              <a:xfrm>
                <a:off x="2192458" y="116353"/>
                <a:ext cx="575787" cy="1914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kern="120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tcp syn ack</a:t>
                </a:r>
                <a:endParaRPr lang="en-US" sz="1000"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  <p:cxnSp>
            <p:nvCxnSpPr>
              <p:cNvPr id="123" name="Straight Arrow Connector 122">
                <a:extLst>
                  <a:ext uri="{FF2B5EF4-FFF2-40B4-BE49-F238E27FC236}">
                    <a16:creationId xmlns:a16="http://schemas.microsoft.com/office/drawing/2014/main" id="{68684728-9F6E-4AA1-99EC-7FC1463A25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6968" y="669176"/>
                <a:ext cx="0" cy="403165"/>
              </a:xfrm>
              <a:prstGeom prst="straightConnector1">
                <a:avLst/>
              </a:prstGeom>
              <a:ln>
                <a:solidFill>
                  <a:schemeClr val="accent2">
                    <a:lumMod val="40000"/>
                    <a:lumOff val="6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4" name="TextBox 22">
                <a:extLst>
                  <a:ext uri="{FF2B5EF4-FFF2-40B4-BE49-F238E27FC236}">
                    <a16:creationId xmlns:a16="http://schemas.microsoft.com/office/drawing/2014/main" id="{EDF6016B-8CE9-4FB5-BF26-34793783214E}"/>
                  </a:ext>
                </a:extLst>
              </p:cNvPr>
              <p:cNvSpPr txBox="1"/>
              <p:nvPr/>
            </p:nvSpPr>
            <p:spPr>
              <a:xfrm>
                <a:off x="2305032" y="761633"/>
                <a:ext cx="825642" cy="1914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kern="1200" dirty="0" err="1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tcp</a:t>
                </a:r>
                <a:r>
                  <a:rPr lang="en-US" sz="1000" kern="12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 syn ack</a:t>
                </a:r>
                <a:endParaRPr lang="en-US" sz="1000" dirty="0"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  <p:cxnSp>
            <p:nvCxnSpPr>
              <p:cNvPr id="125" name="Straight Arrow Connector 124">
                <a:extLst>
                  <a:ext uri="{FF2B5EF4-FFF2-40B4-BE49-F238E27FC236}">
                    <a16:creationId xmlns:a16="http://schemas.microsoft.com/office/drawing/2014/main" id="{8C3F5DA3-CCD3-4D4F-90E2-B5303FA0C09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583637" y="1848071"/>
                <a:ext cx="716419" cy="781396"/>
              </a:xfrm>
              <a:prstGeom prst="straightConnector1">
                <a:avLst/>
              </a:prstGeom>
              <a:ln>
                <a:solidFill>
                  <a:schemeClr val="accent2">
                    <a:lumMod val="40000"/>
                    <a:lumOff val="6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TextBox 25">
                <a:extLst>
                  <a:ext uri="{FF2B5EF4-FFF2-40B4-BE49-F238E27FC236}">
                    <a16:creationId xmlns:a16="http://schemas.microsoft.com/office/drawing/2014/main" id="{A0D72FE6-1178-4A82-AD57-E1ADEF217CE3}"/>
                  </a:ext>
                </a:extLst>
              </p:cNvPr>
              <p:cNvSpPr txBox="1"/>
              <p:nvPr/>
            </p:nvSpPr>
            <p:spPr>
              <a:xfrm>
                <a:off x="1674104" y="1936341"/>
                <a:ext cx="575787" cy="1914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000" kern="1200" dirty="0" err="1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tcp</a:t>
                </a:r>
                <a:r>
                  <a:rPr lang="en-US" sz="1000" kern="1200" dirty="0">
                    <a:effectLst/>
                    <a:latin typeface="Calibri" panose="020F0502020204030204" pitchFamily="34" charset="0"/>
                    <a:ea typeface="DengXian" panose="02010600030101010101" pitchFamily="2" charset="-122"/>
                    <a:cs typeface="Times New Roman" panose="02020603050405020304" pitchFamily="18" charset="0"/>
                  </a:rPr>
                  <a:t> syn ack</a:t>
                </a:r>
                <a:endParaRPr lang="en-US" sz="1000" dirty="0">
                  <a:effectLst/>
                  <a:latin typeface="Times New Roman" panose="02020603050405020304" pitchFamily="18" charset="0"/>
                  <a:ea typeface="DengXian" panose="02010600030101010101" pitchFamily="2" charset="-122"/>
                </a:endParaRPr>
              </a:p>
            </p:txBody>
          </p:sp>
        </p:grp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6A6B2DC2-A810-423D-B501-7AB552EE5532}"/>
                </a:ext>
              </a:extLst>
            </p:cNvPr>
            <p:cNvSpPr/>
            <p:nvPr/>
          </p:nvSpPr>
          <p:spPr>
            <a:xfrm>
              <a:off x="4278489" y="4106548"/>
              <a:ext cx="237265" cy="24765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059B7F1B-C590-4B6C-B87B-DA049AEDBC37}"/>
                </a:ext>
              </a:extLst>
            </p:cNvPr>
            <p:cNvCxnSpPr>
              <a:cxnSpLocks/>
              <a:stCxn id="94" idx="1"/>
            </p:cNvCxnSpPr>
            <p:nvPr/>
          </p:nvCxnSpPr>
          <p:spPr>
            <a:xfrm flipH="1" flipV="1">
              <a:off x="3643295" y="3137093"/>
              <a:ext cx="669941" cy="1005723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A2BBE5EC-CCE7-470A-B54D-8C2CEF280543}"/>
                </a:ext>
              </a:extLst>
            </p:cNvPr>
            <p:cNvSpPr/>
            <p:nvPr/>
          </p:nvSpPr>
          <p:spPr>
            <a:xfrm>
              <a:off x="5248646" y="2916649"/>
              <a:ext cx="270587" cy="23326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A46B2A2B-869E-4AB2-A850-72F8645FC15F}"/>
                </a:ext>
              </a:extLst>
            </p:cNvPr>
            <p:cNvSpPr/>
            <p:nvPr/>
          </p:nvSpPr>
          <p:spPr>
            <a:xfrm>
              <a:off x="3448773" y="2903829"/>
              <a:ext cx="270587" cy="23326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</a:endParaRP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8C49F9BD-F7EC-48D2-B37F-FF5566C9460A}"/>
                </a:ext>
              </a:extLst>
            </p:cNvPr>
            <p:cNvCxnSpPr>
              <a:stCxn id="94" idx="0"/>
              <a:endCxn id="96" idx="3"/>
            </p:cNvCxnSpPr>
            <p:nvPr/>
          </p:nvCxnSpPr>
          <p:spPr>
            <a:xfrm flipV="1">
              <a:off x="4397122" y="3115752"/>
              <a:ext cx="891151" cy="990796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95E638C2-7B2B-4EDA-9866-EF4C2BC5CD86}"/>
                </a:ext>
              </a:extLst>
            </p:cNvPr>
            <p:cNvCxnSpPr>
              <a:stCxn id="94" idx="7"/>
              <a:endCxn id="91" idx="3"/>
            </p:cNvCxnSpPr>
            <p:nvPr/>
          </p:nvCxnSpPr>
          <p:spPr>
            <a:xfrm flipV="1">
              <a:off x="4481007" y="3094694"/>
              <a:ext cx="2595190" cy="1048122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993139B6-8DE9-4AA5-AA3A-DDDBF62B8B9D}"/>
                </a:ext>
              </a:extLst>
            </p:cNvPr>
            <p:cNvCxnSpPr>
              <a:endCxn id="92" idx="3"/>
            </p:cNvCxnSpPr>
            <p:nvPr/>
          </p:nvCxnSpPr>
          <p:spPr>
            <a:xfrm flipV="1">
              <a:off x="4529703" y="3125213"/>
              <a:ext cx="4312602" cy="110516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>
              <a:extLst>
                <a:ext uri="{FF2B5EF4-FFF2-40B4-BE49-F238E27FC236}">
                  <a16:creationId xmlns:a16="http://schemas.microsoft.com/office/drawing/2014/main" id="{B7CEF133-7B5D-46F6-B15B-96ECFDF16B69}"/>
                </a:ext>
              </a:extLst>
            </p:cNvPr>
            <p:cNvCxnSpPr/>
            <p:nvPr/>
          </p:nvCxnSpPr>
          <p:spPr>
            <a:xfrm>
              <a:off x="7249331" y="4161896"/>
              <a:ext cx="817668" cy="0"/>
            </a:xfrm>
            <a:prstGeom prst="straightConnector1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7D3BBEDA-C93A-41BD-AE6E-561F45ABE45D}"/>
                </a:ext>
              </a:extLst>
            </p:cNvPr>
            <p:cNvCxnSpPr/>
            <p:nvPr/>
          </p:nvCxnSpPr>
          <p:spPr>
            <a:xfrm flipH="1">
              <a:off x="7249331" y="4389223"/>
              <a:ext cx="827193" cy="0"/>
            </a:xfrm>
            <a:prstGeom prst="straightConnector1">
              <a:avLst/>
            </a:prstGeom>
            <a:ln>
              <a:solidFill>
                <a:schemeClr val="accent2">
                  <a:lumMod val="40000"/>
                  <a:lumOff val="60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77D3584-6172-4FEE-9AE6-ECF58812F59B}"/>
                </a:ext>
              </a:extLst>
            </p:cNvPr>
            <p:cNvSpPr txBox="1"/>
            <p:nvPr/>
          </p:nvSpPr>
          <p:spPr>
            <a:xfrm>
              <a:off x="8120760" y="4036861"/>
              <a:ext cx="726033" cy="179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/>
                <a:t>outgoing traffics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66DBDE2-D9F4-4DDF-A6ED-FA2F790F435A}"/>
                </a:ext>
              </a:extLst>
            </p:cNvPr>
            <p:cNvSpPr txBox="1"/>
            <p:nvPr/>
          </p:nvSpPr>
          <p:spPr>
            <a:xfrm>
              <a:off x="8110564" y="4273807"/>
              <a:ext cx="737029" cy="179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/>
                <a:t>incoming traffics</a:t>
              </a:r>
            </a:p>
          </p:txBody>
        </p: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492DB31D-C4CB-45BC-BD07-1C9A25E28998}"/>
                </a:ext>
              </a:extLst>
            </p:cNvPr>
            <p:cNvCxnSpPr/>
            <p:nvPr/>
          </p:nvCxnSpPr>
          <p:spPr>
            <a:xfrm>
              <a:off x="7249331" y="4722598"/>
              <a:ext cx="861233" cy="0"/>
            </a:xfrm>
            <a:prstGeom prst="straightConnector1">
              <a:avLst/>
            </a:prstGeom>
            <a:ln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7DD20DBC-63D6-40B7-B646-7BD4A36AAE85}"/>
                </a:ext>
              </a:extLst>
            </p:cNvPr>
            <p:cNvSpPr txBox="1"/>
            <p:nvPr/>
          </p:nvSpPr>
          <p:spPr>
            <a:xfrm>
              <a:off x="8120760" y="4607182"/>
              <a:ext cx="1075486" cy="179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 err="1"/>
                <a:t>tcp</a:t>
              </a:r>
              <a:r>
                <a:rPr lang="en-US" sz="900" dirty="0"/>
                <a:t> connection replication</a:t>
              </a: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E3A48522-D2B7-4D1C-8555-41151C44A957}"/>
                </a:ext>
              </a:extLst>
            </p:cNvPr>
            <p:cNvSpPr/>
            <p:nvPr/>
          </p:nvSpPr>
          <p:spPr>
            <a:xfrm>
              <a:off x="7249331" y="4903573"/>
              <a:ext cx="237265" cy="247650"/>
            </a:xfrm>
            <a:prstGeom prst="ellipse">
              <a:avLst/>
            </a:prstGeom>
            <a:solidFill>
              <a:schemeClr val="accent4"/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C6D26193-A5EC-41BD-99B3-2F99F2402ED2}"/>
                </a:ext>
              </a:extLst>
            </p:cNvPr>
            <p:cNvSpPr txBox="1"/>
            <p:nvPr/>
          </p:nvSpPr>
          <p:spPr>
            <a:xfrm>
              <a:off x="7131827" y="5208934"/>
              <a:ext cx="488990" cy="1794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dirty="0" err="1"/>
                <a:t>ct</a:t>
              </a:r>
              <a:r>
                <a:rPr lang="en-US" sz="900" dirty="0"/>
                <a:t> </a:t>
              </a:r>
              <a:r>
                <a:rPr lang="en-US" sz="900" dirty="0" err="1"/>
                <a:t>xmitter</a:t>
              </a:r>
              <a:endParaRPr lang="en-US" sz="900" dirty="0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96A93BF4-7431-46F6-A1E2-55BE1890BFC3}"/>
                </a:ext>
              </a:extLst>
            </p:cNvPr>
            <p:cNvSpPr/>
            <p:nvPr/>
          </p:nvSpPr>
          <p:spPr>
            <a:xfrm>
              <a:off x="8368593" y="4930666"/>
              <a:ext cx="237265" cy="233264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E9B2B709-5959-417D-BB9F-54295EAD0B9B}"/>
                </a:ext>
              </a:extLst>
            </p:cNvPr>
            <p:cNvSpPr txBox="1"/>
            <p:nvPr/>
          </p:nvSpPr>
          <p:spPr>
            <a:xfrm>
              <a:off x="8146430" y="5208934"/>
              <a:ext cx="749244" cy="1794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 err="1"/>
                <a:t>ct</a:t>
              </a:r>
              <a:r>
                <a:rPr lang="en-US" sz="900" dirty="0"/>
                <a:t> receiver</a:t>
              </a:r>
            </a:p>
          </p:txBody>
        </p:sp>
      </p:grpSp>
      <p:pic>
        <p:nvPicPr>
          <p:cNvPr id="46" name="Picture 45">
            <a:extLst>
              <a:ext uri="{FF2B5EF4-FFF2-40B4-BE49-F238E27FC236}">
                <a16:creationId xmlns:a16="http://schemas.microsoft.com/office/drawing/2014/main" id="{3327E495-5DD2-4DC7-BFC2-84DE5F51C2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399041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41859"/>
            <a:ext cx="12191980" cy="6857999"/>
          </a:xfrm>
          <a:prstGeom prst="rect">
            <a:avLst/>
          </a:prstGeom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6BB5AD9D-520A-4886-8512-741D39840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LWLB for SCTP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8F211DC-4257-46FF-A3A2-FEE6B7D068A4}"/>
              </a:ext>
            </a:extLst>
          </p:cNvPr>
          <p:cNvSpPr txBox="1"/>
          <p:nvPr/>
        </p:nvSpPr>
        <p:spPr>
          <a:xfrm>
            <a:off x="607217" y="1609893"/>
            <a:ext cx="10977545" cy="2308324"/>
          </a:xfrm>
          <a:prstGeom prst="rect">
            <a:avLst/>
          </a:prstGeom>
          <a:noFill/>
          <a:ln w="22225" cmpd="sng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support VIP function and Load Balance for SCTP connections, including single-homing and multi-homing cases.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the case of multi-homing,  More Local IP addresses are included in INIT msg and also INIT ACK message. Those IP addresses can build up several different Paths in one SCTP association.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When acting as client, ADC Nodes should different port.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To support  Path Switchover, SCTP follows TCP to do connection replication for all paths.</a:t>
            </a:r>
            <a:endParaRPr lang="en-US" dirty="0"/>
          </a:p>
        </p:txBody>
      </p:sp>
      <p:sp>
        <p:nvSpPr>
          <p:cNvPr id="32" name="Flowchart: Process 31">
            <a:extLst>
              <a:ext uri="{FF2B5EF4-FFF2-40B4-BE49-F238E27FC236}">
                <a16:creationId xmlns:a16="http://schemas.microsoft.com/office/drawing/2014/main" id="{B46769FE-786C-448B-AF3F-4CBC98264B19}"/>
              </a:ext>
            </a:extLst>
          </p:cNvPr>
          <p:cNvSpPr/>
          <p:nvPr/>
        </p:nvSpPr>
        <p:spPr>
          <a:xfrm rot="16200000">
            <a:off x="3379675" y="5233453"/>
            <a:ext cx="2054577" cy="3048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SCTP Peer</a:t>
            </a:r>
          </a:p>
        </p:txBody>
      </p:sp>
      <p:sp>
        <p:nvSpPr>
          <p:cNvPr id="33" name="Flowchart: Process 32">
            <a:extLst>
              <a:ext uri="{FF2B5EF4-FFF2-40B4-BE49-F238E27FC236}">
                <a16:creationId xmlns:a16="http://schemas.microsoft.com/office/drawing/2014/main" id="{92CC1B35-72CE-4B7A-9445-B04C210588A0}"/>
              </a:ext>
            </a:extLst>
          </p:cNvPr>
          <p:cNvSpPr/>
          <p:nvPr/>
        </p:nvSpPr>
        <p:spPr>
          <a:xfrm rot="16200000">
            <a:off x="5832343" y="5196963"/>
            <a:ext cx="2054577" cy="340431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SCTP Peer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8E2EB97-2E18-4B77-A29A-9F53E13AD556}"/>
              </a:ext>
            </a:extLst>
          </p:cNvPr>
          <p:cNvSpPr/>
          <p:nvPr/>
        </p:nvSpPr>
        <p:spPr>
          <a:xfrm>
            <a:off x="6585141" y="4816220"/>
            <a:ext cx="208547" cy="20126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8FB7B1C-32BB-4023-863A-EDB50A2C7E47}"/>
              </a:ext>
            </a:extLst>
          </p:cNvPr>
          <p:cNvSpPr/>
          <p:nvPr/>
        </p:nvSpPr>
        <p:spPr>
          <a:xfrm>
            <a:off x="6597191" y="5841495"/>
            <a:ext cx="208547" cy="20126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B08A3F2-00A7-4D27-B322-D6710BFA1EA1}"/>
              </a:ext>
            </a:extLst>
          </p:cNvPr>
          <p:cNvSpPr/>
          <p:nvPr/>
        </p:nvSpPr>
        <p:spPr>
          <a:xfrm>
            <a:off x="4484053" y="4715586"/>
            <a:ext cx="208547" cy="201268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5A738AD-E190-460B-A5C8-9631986EF215}"/>
              </a:ext>
            </a:extLst>
          </p:cNvPr>
          <p:cNvSpPr/>
          <p:nvPr/>
        </p:nvSpPr>
        <p:spPr>
          <a:xfrm>
            <a:off x="4483449" y="5840024"/>
            <a:ext cx="208547" cy="201268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51993A3-0F02-4AC0-9379-7E370C026D94}"/>
              </a:ext>
            </a:extLst>
          </p:cNvPr>
          <p:cNvCxnSpPr>
            <a:cxnSpLocks/>
            <a:stCxn id="4" idx="1"/>
            <a:endCxn id="36" idx="6"/>
          </p:cNvCxnSpPr>
          <p:nvPr/>
        </p:nvCxnSpPr>
        <p:spPr>
          <a:xfrm flipH="1" flipV="1">
            <a:off x="4692600" y="4816220"/>
            <a:ext cx="1923082" cy="29475"/>
          </a:xfrm>
          <a:prstGeom prst="line">
            <a:avLst/>
          </a:prstGeom>
          <a:ln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2EBC94B-1BB3-4EFD-ADDF-47E8EC245D6A}"/>
              </a:ext>
            </a:extLst>
          </p:cNvPr>
          <p:cNvCxnSpPr>
            <a:cxnSpLocks/>
            <a:stCxn id="35" idx="2"/>
            <a:endCxn id="36" idx="0"/>
          </p:cNvCxnSpPr>
          <p:nvPr/>
        </p:nvCxnSpPr>
        <p:spPr>
          <a:xfrm flipH="1" flipV="1">
            <a:off x="4588327" y="4715586"/>
            <a:ext cx="2008864" cy="1226543"/>
          </a:xfrm>
          <a:prstGeom prst="line">
            <a:avLst/>
          </a:prstGeom>
          <a:ln>
            <a:solidFill>
              <a:schemeClr val="tx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04E0686-5A20-49A0-855D-A08061B77E53}"/>
              </a:ext>
            </a:extLst>
          </p:cNvPr>
          <p:cNvCxnSpPr>
            <a:cxnSpLocks/>
            <a:stCxn id="35" idx="3"/>
            <a:endCxn id="37" idx="6"/>
          </p:cNvCxnSpPr>
          <p:nvPr/>
        </p:nvCxnSpPr>
        <p:spPr>
          <a:xfrm flipH="1" flipV="1">
            <a:off x="4691996" y="5940658"/>
            <a:ext cx="1935736" cy="72630"/>
          </a:xfrm>
          <a:prstGeom prst="line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E21D2C1-9732-4036-BA19-8FEEAE9E1A54}"/>
              </a:ext>
            </a:extLst>
          </p:cNvPr>
          <p:cNvCxnSpPr>
            <a:cxnSpLocks/>
            <a:stCxn id="4" idx="4"/>
            <a:endCxn id="37" idx="0"/>
          </p:cNvCxnSpPr>
          <p:nvPr/>
        </p:nvCxnSpPr>
        <p:spPr>
          <a:xfrm flipH="1">
            <a:off x="4587723" y="5017488"/>
            <a:ext cx="2101692" cy="822536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68B04C45-3889-4539-B04F-5F88535DCC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78291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41859"/>
            <a:ext cx="12191980" cy="6857999"/>
          </a:xfrm>
          <a:prstGeom prst="rect">
            <a:avLst/>
          </a:prstGeom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6BB5AD9D-520A-4886-8512-741D39840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SCTP Rules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8F211DC-4257-46FF-A3A2-FEE6B7D068A4}"/>
              </a:ext>
            </a:extLst>
          </p:cNvPr>
          <p:cNvSpPr txBox="1"/>
          <p:nvPr/>
        </p:nvSpPr>
        <p:spPr>
          <a:xfrm>
            <a:off x="607217" y="1609893"/>
            <a:ext cx="10977545" cy="4524315"/>
          </a:xfrm>
          <a:prstGeom prst="rect">
            <a:avLst/>
          </a:prstGeom>
          <a:noFill/>
          <a:ln w="22225" cmpd="sng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iptables -t mangle -N SCTP_CONNTRACK_FORWARDING</a:t>
            </a:r>
          </a:p>
          <a:p>
            <a:r>
              <a:rPr lang="en-US" dirty="0"/>
              <a:t>iptables -t mangle -I PREROUTING -p </a:t>
            </a:r>
            <a:r>
              <a:rPr lang="en-US" dirty="0" err="1"/>
              <a:t>sctp</a:t>
            </a:r>
            <a:r>
              <a:rPr lang="en-US" dirty="0"/>
              <a:t> -d 10.21.0.4/32 -j SCTP_CONNTRACK_FORWARDING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// drop invalid SCTP packet if </a:t>
            </a:r>
            <a:r>
              <a:rPr lang="en-US" dirty="0" err="1"/>
              <a:t>ct</a:t>
            </a:r>
            <a:r>
              <a:rPr lang="en-US" dirty="0"/>
              <a:t> status is NEW while chunk type is not INIT</a:t>
            </a:r>
          </a:p>
          <a:p>
            <a:r>
              <a:rPr lang="en-US" dirty="0"/>
              <a:t>iptables -t mangle -A SCTP_CONNTRACK_FORWARDING -p </a:t>
            </a:r>
            <a:r>
              <a:rPr lang="en-US" dirty="0" err="1"/>
              <a:t>sctp</a:t>
            </a:r>
            <a:r>
              <a:rPr lang="en-US" dirty="0"/>
              <a:t> -m </a:t>
            </a:r>
            <a:r>
              <a:rPr lang="en-US" dirty="0" err="1"/>
              <a:t>sctp</a:t>
            </a:r>
            <a:r>
              <a:rPr lang="en-US" dirty="0"/>
              <a:t>  --chunk-types any INIT -j RETURN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 //restore the connection mark for this SCTP packet.</a:t>
            </a:r>
          </a:p>
          <a:p>
            <a:r>
              <a:rPr lang="en-US" dirty="0"/>
              <a:t>iptables -t mangle -A SCTP_CONNTRACK_FORWARDING -p </a:t>
            </a:r>
            <a:r>
              <a:rPr lang="en-US" dirty="0" err="1"/>
              <a:t>sctp</a:t>
            </a:r>
            <a:r>
              <a:rPr lang="en-US" dirty="0"/>
              <a:t>  -m </a:t>
            </a:r>
            <a:r>
              <a:rPr lang="en-US" dirty="0" err="1"/>
              <a:t>sctp</a:t>
            </a:r>
            <a:r>
              <a:rPr lang="en-US" dirty="0"/>
              <a:t> ! --chunk-types any INIT  -j CONNMARK --restore-mark --</a:t>
            </a:r>
            <a:r>
              <a:rPr lang="en-US" dirty="0" err="1"/>
              <a:t>nfmask</a:t>
            </a:r>
            <a:r>
              <a:rPr lang="en-US" dirty="0"/>
              <a:t> 0xffffffff --</a:t>
            </a:r>
            <a:r>
              <a:rPr lang="en-US" dirty="0" err="1"/>
              <a:t>ctmask</a:t>
            </a:r>
            <a:r>
              <a:rPr lang="en-US" dirty="0"/>
              <a:t> 0xffffffff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//drop the packet if mark is 0.</a:t>
            </a:r>
          </a:p>
          <a:p>
            <a:r>
              <a:rPr lang="en-US" dirty="0"/>
              <a:t>iptables -t mangle -A SCTP_CONNTRACK_FORWARDING -p </a:t>
            </a:r>
            <a:r>
              <a:rPr lang="en-US" dirty="0" err="1"/>
              <a:t>sctp</a:t>
            </a:r>
            <a:r>
              <a:rPr lang="en-US" dirty="0"/>
              <a:t>  -m mark --mark 0x0 -j DROP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F8345A-3D39-4E5B-8840-C1974A1B0A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7408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2EB67C4-F7E5-44F4-AB0F-D29E633C1BE7}"/>
              </a:ext>
            </a:extLst>
          </p:cNvPr>
          <p:cNvSpPr/>
          <p:nvPr/>
        </p:nvSpPr>
        <p:spPr>
          <a:xfrm>
            <a:off x="724635" y="2304292"/>
            <a:ext cx="3755254" cy="70170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router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3BF8263-1EF1-469A-BA8C-BB2AE9D6300D}"/>
              </a:ext>
            </a:extLst>
          </p:cNvPr>
          <p:cNvSpPr/>
          <p:nvPr/>
        </p:nvSpPr>
        <p:spPr>
          <a:xfrm>
            <a:off x="618103" y="3422879"/>
            <a:ext cx="1998262" cy="205074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7D984B-F899-4587-BDBE-6D349681CEA8}"/>
              </a:ext>
            </a:extLst>
          </p:cNvPr>
          <p:cNvSpPr/>
          <p:nvPr/>
        </p:nvSpPr>
        <p:spPr>
          <a:xfrm>
            <a:off x="3498906" y="3486502"/>
            <a:ext cx="1961965" cy="20507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ECF2C4-27AD-4CDF-853D-FB6C9FF99A42}"/>
              </a:ext>
            </a:extLst>
          </p:cNvPr>
          <p:cNvSpPr txBox="1"/>
          <p:nvPr/>
        </p:nvSpPr>
        <p:spPr>
          <a:xfrm>
            <a:off x="954067" y="3588542"/>
            <a:ext cx="1514475" cy="92333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10.21.2.11</a:t>
            </a:r>
          </a:p>
          <a:p>
            <a:r>
              <a:rPr lang="en-US" dirty="0"/>
              <a:t>FE namespace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46B3E4-AA7C-4C56-BE11-681332920533}"/>
              </a:ext>
            </a:extLst>
          </p:cNvPr>
          <p:cNvSpPr txBox="1"/>
          <p:nvPr/>
        </p:nvSpPr>
        <p:spPr>
          <a:xfrm>
            <a:off x="3821092" y="3593204"/>
            <a:ext cx="1514475" cy="92333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10.21.2.12</a:t>
            </a:r>
          </a:p>
          <a:p>
            <a:r>
              <a:rPr lang="en-US" dirty="0"/>
              <a:t>FE namespace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FFBAC1-B086-48E3-BD5B-89A24FD76BB0}"/>
              </a:ext>
            </a:extLst>
          </p:cNvPr>
          <p:cNvSpPr txBox="1"/>
          <p:nvPr/>
        </p:nvSpPr>
        <p:spPr>
          <a:xfrm>
            <a:off x="2297092" y="2663906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10.21.2.2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8E6C434-31F3-47A8-B476-163CB07A2B56}"/>
              </a:ext>
            </a:extLst>
          </p:cNvPr>
          <p:cNvSpPr/>
          <p:nvPr/>
        </p:nvSpPr>
        <p:spPr>
          <a:xfrm>
            <a:off x="891263" y="4824571"/>
            <a:ext cx="1514475" cy="6001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sctp</a:t>
            </a:r>
            <a:r>
              <a:rPr lang="en-US" sz="1200" dirty="0"/>
              <a:t> socket</a:t>
            </a:r>
          </a:p>
          <a:p>
            <a:pPr algn="ctr"/>
            <a:r>
              <a:rPr lang="en-US" sz="1200" dirty="0"/>
              <a:t>Vip:10.21.0.4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3EEF05-BFE9-421A-BF61-F0FBCD040A90}"/>
              </a:ext>
            </a:extLst>
          </p:cNvPr>
          <p:cNvSpPr/>
          <p:nvPr/>
        </p:nvSpPr>
        <p:spPr>
          <a:xfrm>
            <a:off x="1859909" y="1490990"/>
            <a:ext cx="1497089" cy="48466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server</a:t>
            </a:r>
          </a:p>
          <a:p>
            <a:pPr algn="ctr"/>
            <a:r>
              <a:rPr lang="en-US" dirty="0"/>
              <a:t>10.10.121.7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8335A4CA-9DF7-4F16-A6AD-E8C09BB036FF}"/>
              </a:ext>
            </a:extLst>
          </p:cNvPr>
          <p:cNvCxnSpPr>
            <a:cxnSpLocks/>
            <a:stCxn id="16" idx="2"/>
            <a:endCxn id="8" idx="0"/>
          </p:cNvCxnSpPr>
          <p:nvPr/>
        </p:nvCxnSpPr>
        <p:spPr>
          <a:xfrm flipH="1">
            <a:off x="2602262" y="1975655"/>
            <a:ext cx="6192" cy="3286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D16567A-66B0-4379-9DA7-7C262F58F020}"/>
              </a:ext>
            </a:extLst>
          </p:cNvPr>
          <p:cNvSpPr txBox="1"/>
          <p:nvPr/>
        </p:nvSpPr>
        <p:spPr>
          <a:xfrm>
            <a:off x="2072309" y="2294118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10.10.121.2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FF03B80-D913-4B02-9FDD-182395019356}"/>
              </a:ext>
            </a:extLst>
          </p:cNvPr>
          <p:cNvCxnSpPr>
            <a:cxnSpLocks/>
            <a:stCxn id="12" idx="0"/>
            <a:endCxn id="14" idx="2"/>
          </p:cNvCxnSpPr>
          <p:nvPr/>
        </p:nvCxnSpPr>
        <p:spPr>
          <a:xfrm flipV="1">
            <a:off x="1711305" y="3033238"/>
            <a:ext cx="1115740" cy="555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922794C-F5D7-4CC7-BF40-FEAB0250D135}"/>
              </a:ext>
            </a:extLst>
          </p:cNvPr>
          <p:cNvCxnSpPr>
            <a:cxnSpLocks/>
            <a:stCxn id="15" idx="0"/>
            <a:endCxn id="12" idx="2"/>
          </p:cNvCxnSpPr>
          <p:nvPr/>
        </p:nvCxnSpPr>
        <p:spPr>
          <a:xfrm flipV="1">
            <a:off x="1648501" y="4511872"/>
            <a:ext cx="62804" cy="3126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56AF9D8-1E36-4154-855A-CD3644617A7F}"/>
              </a:ext>
            </a:extLst>
          </p:cNvPr>
          <p:cNvSpPr txBox="1"/>
          <p:nvPr/>
        </p:nvSpPr>
        <p:spPr>
          <a:xfrm>
            <a:off x="1719062" y="4492869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727A905-8AAC-43EC-BDB5-941B678F96E4}"/>
              </a:ext>
            </a:extLst>
          </p:cNvPr>
          <p:cNvSpPr txBox="1"/>
          <p:nvPr/>
        </p:nvSpPr>
        <p:spPr>
          <a:xfrm>
            <a:off x="1683496" y="3053547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D372095-801B-45C4-A073-D28EC370BC68}"/>
              </a:ext>
            </a:extLst>
          </p:cNvPr>
          <p:cNvSpPr txBox="1"/>
          <p:nvPr/>
        </p:nvSpPr>
        <p:spPr>
          <a:xfrm>
            <a:off x="4181426" y="3108474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ack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0320294-BCF3-4066-8372-D7BBBDDB3A91}"/>
              </a:ext>
            </a:extLst>
          </p:cNvPr>
          <p:cNvCxnSpPr>
            <a:cxnSpLocks/>
            <a:stCxn id="14" idx="2"/>
            <a:endCxn id="13" idx="0"/>
          </p:cNvCxnSpPr>
          <p:nvPr/>
        </p:nvCxnSpPr>
        <p:spPr>
          <a:xfrm>
            <a:off x="2827045" y="3033238"/>
            <a:ext cx="1751285" cy="55996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0E79761-5424-4C95-8C84-2E13CE6432B8}"/>
              </a:ext>
            </a:extLst>
          </p:cNvPr>
          <p:cNvCxnSpPr>
            <a:stCxn id="13" idx="2"/>
            <a:endCxn id="15" idx="6"/>
          </p:cNvCxnSpPr>
          <p:nvPr/>
        </p:nvCxnSpPr>
        <p:spPr>
          <a:xfrm flipH="1">
            <a:off x="2405738" y="4516534"/>
            <a:ext cx="2172592" cy="60810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B52469D-FF88-4D7D-9A65-7CA0FFE688EA}"/>
              </a:ext>
            </a:extLst>
          </p:cNvPr>
          <p:cNvSpPr txBox="1"/>
          <p:nvPr/>
        </p:nvSpPr>
        <p:spPr>
          <a:xfrm>
            <a:off x="4677901" y="3987870"/>
            <a:ext cx="421462" cy="3693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8B85B9E-5DDF-46F3-AFB5-E9BC24367A97}"/>
              </a:ext>
            </a:extLst>
          </p:cNvPr>
          <p:cNvSpPr txBox="1"/>
          <p:nvPr/>
        </p:nvSpPr>
        <p:spPr>
          <a:xfrm>
            <a:off x="3169607" y="4862201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ack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64ACF0F-6416-4488-AE00-97573E26EBAA}"/>
              </a:ext>
            </a:extLst>
          </p:cNvPr>
          <p:cNvSpPr/>
          <p:nvPr/>
        </p:nvSpPr>
        <p:spPr>
          <a:xfrm>
            <a:off x="7082151" y="2165206"/>
            <a:ext cx="3755254" cy="70170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router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7358559-62DD-4497-BCDD-C839C2DD3120}"/>
              </a:ext>
            </a:extLst>
          </p:cNvPr>
          <p:cNvSpPr/>
          <p:nvPr/>
        </p:nvSpPr>
        <p:spPr>
          <a:xfrm>
            <a:off x="6975619" y="3283793"/>
            <a:ext cx="1998262" cy="205074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2BF863A-B2DF-4882-8DA2-FE5E5A4F89D1}"/>
              </a:ext>
            </a:extLst>
          </p:cNvPr>
          <p:cNvSpPr/>
          <p:nvPr/>
        </p:nvSpPr>
        <p:spPr>
          <a:xfrm>
            <a:off x="9856422" y="3347416"/>
            <a:ext cx="1961965" cy="20507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DA722EF-9190-40A9-9BD2-1151FEEE9316}"/>
              </a:ext>
            </a:extLst>
          </p:cNvPr>
          <p:cNvSpPr txBox="1"/>
          <p:nvPr/>
        </p:nvSpPr>
        <p:spPr>
          <a:xfrm>
            <a:off x="7311583" y="3449456"/>
            <a:ext cx="1514475" cy="92333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10.22.2.11</a:t>
            </a:r>
          </a:p>
          <a:p>
            <a:r>
              <a:rPr lang="en-US" dirty="0"/>
              <a:t>FE namespace</a:t>
            </a:r>
          </a:p>
          <a:p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613B729-231B-4F7F-8AFA-7103488348AC}"/>
              </a:ext>
            </a:extLst>
          </p:cNvPr>
          <p:cNvSpPr txBox="1"/>
          <p:nvPr/>
        </p:nvSpPr>
        <p:spPr>
          <a:xfrm>
            <a:off x="10178608" y="3454118"/>
            <a:ext cx="1514475" cy="92333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10.22.2.12</a:t>
            </a:r>
          </a:p>
          <a:p>
            <a:r>
              <a:rPr lang="en-US" dirty="0"/>
              <a:t>FE namespace</a:t>
            </a:r>
          </a:p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9E83947-A173-473B-B0A9-9143FF69D2BC}"/>
              </a:ext>
            </a:extLst>
          </p:cNvPr>
          <p:cNvSpPr txBox="1"/>
          <p:nvPr/>
        </p:nvSpPr>
        <p:spPr>
          <a:xfrm>
            <a:off x="8654608" y="2524820"/>
            <a:ext cx="1059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10.22.2.2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59DDF2E-8874-497D-81A5-1A1A96766AC7}"/>
              </a:ext>
            </a:extLst>
          </p:cNvPr>
          <p:cNvSpPr/>
          <p:nvPr/>
        </p:nvSpPr>
        <p:spPr>
          <a:xfrm>
            <a:off x="7248779" y="4685485"/>
            <a:ext cx="1514475" cy="600129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sctp</a:t>
            </a:r>
            <a:r>
              <a:rPr lang="en-US" sz="1200" dirty="0"/>
              <a:t> socket</a:t>
            </a:r>
          </a:p>
          <a:p>
            <a:pPr algn="ctr"/>
            <a:r>
              <a:rPr lang="en-US" sz="1200" dirty="0"/>
              <a:t>Vip:10.22.0.4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321EFBD-BA08-4C26-A3F5-1AC0F328D7D8}"/>
              </a:ext>
            </a:extLst>
          </p:cNvPr>
          <p:cNvSpPr/>
          <p:nvPr/>
        </p:nvSpPr>
        <p:spPr>
          <a:xfrm>
            <a:off x="8217425" y="1351904"/>
            <a:ext cx="1497089" cy="484665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server</a:t>
            </a:r>
          </a:p>
          <a:p>
            <a:pPr algn="ctr"/>
            <a:r>
              <a:rPr lang="en-US" dirty="0"/>
              <a:t>10.10.122.8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FA84E7F-CF76-49C2-9915-D79FFEDFD742}"/>
              </a:ext>
            </a:extLst>
          </p:cNvPr>
          <p:cNvCxnSpPr>
            <a:cxnSpLocks/>
            <a:stCxn id="42" idx="2"/>
            <a:endCxn id="35" idx="0"/>
          </p:cNvCxnSpPr>
          <p:nvPr/>
        </p:nvCxnSpPr>
        <p:spPr>
          <a:xfrm flipH="1">
            <a:off x="8959778" y="1836569"/>
            <a:ext cx="6192" cy="3286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1B6037F-0637-47C6-9E6B-51CADDDA1BCB}"/>
              </a:ext>
            </a:extLst>
          </p:cNvPr>
          <p:cNvSpPr txBox="1"/>
          <p:nvPr/>
        </p:nvSpPr>
        <p:spPr>
          <a:xfrm>
            <a:off x="8429825" y="2155032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10.10.122.2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0E94126-04E0-4F5B-AD3C-E8700FB3B380}"/>
              </a:ext>
            </a:extLst>
          </p:cNvPr>
          <p:cNvCxnSpPr>
            <a:cxnSpLocks/>
            <a:stCxn id="38" idx="0"/>
            <a:endCxn id="40" idx="2"/>
          </p:cNvCxnSpPr>
          <p:nvPr/>
        </p:nvCxnSpPr>
        <p:spPr>
          <a:xfrm flipV="1">
            <a:off x="8068821" y="2894152"/>
            <a:ext cx="1115740" cy="555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01DD19F-FBEF-438E-B712-816EE511CB31}"/>
              </a:ext>
            </a:extLst>
          </p:cNvPr>
          <p:cNvCxnSpPr>
            <a:cxnSpLocks/>
            <a:stCxn id="41" idx="0"/>
            <a:endCxn id="38" idx="2"/>
          </p:cNvCxnSpPr>
          <p:nvPr/>
        </p:nvCxnSpPr>
        <p:spPr>
          <a:xfrm flipV="1">
            <a:off x="8006017" y="4372786"/>
            <a:ext cx="62804" cy="3126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1CE1BA3-27EE-4504-A125-AC109ABC820E}"/>
              </a:ext>
            </a:extLst>
          </p:cNvPr>
          <p:cNvSpPr txBox="1"/>
          <p:nvPr/>
        </p:nvSpPr>
        <p:spPr>
          <a:xfrm>
            <a:off x="8076578" y="4353783"/>
            <a:ext cx="666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1D73B84-4D76-4EBB-AC67-042268034357}"/>
              </a:ext>
            </a:extLst>
          </p:cNvPr>
          <p:cNvSpPr txBox="1"/>
          <p:nvPr/>
        </p:nvSpPr>
        <p:spPr>
          <a:xfrm>
            <a:off x="8041012" y="2914461"/>
            <a:ext cx="59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D84D639-39BA-439B-AE3A-6ACA7A2ADB50}"/>
              </a:ext>
            </a:extLst>
          </p:cNvPr>
          <p:cNvSpPr txBox="1"/>
          <p:nvPr/>
        </p:nvSpPr>
        <p:spPr>
          <a:xfrm>
            <a:off x="10538942" y="2969388"/>
            <a:ext cx="559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ACK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072C6F5-E0D8-4B6B-A42C-61675542CBBE}"/>
              </a:ext>
            </a:extLst>
          </p:cNvPr>
          <p:cNvCxnSpPr>
            <a:cxnSpLocks/>
            <a:stCxn id="40" idx="2"/>
            <a:endCxn id="39" idx="0"/>
          </p:cNvCxnSpPr>
          <p:nvPr/>
        </p:nvCxnSpPr>
        <p:spPr>
          <a:xfrm>
            <a:off x="9184561" y="2894152"/>
            <a:ext cx="1751285" cy="559966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A4EC990-AFCB-417A-B9CF-01E937BB6441}"/>
              </a:ext>
            </a:extLst>
          </p:cNvPr>
          <p:cNvCxnSpPr>
            <a:stCxn id="39" idx="2"/>
            <a:endCxn id="41" idx="6"/>
          </p:cNvCxnSpPr>
          <p:nvPr/>
        </p:nvCxnSpPr>
        <p:spPr>
          <a:xfrm flipH="1">
            <a:off x="8763254" y="4377448"/>
            <a:ext cx="2172592" cy="608102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FD37CD4-1052-4F55-B792-A23C59267199}"/>
              </a:ext>
            </a:extLst>
          </p:cNvPr>
          <p:cNvSpPr txBox="1"/>
          <p:nvPr/>
        </p:nvSpPr>
        <p:spPr>
          <a:xfrm>
            <a:off x="11035417" y="3848784"/>
            <a:ext cx="421462" cy="3693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CT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4D6AD74-A9F1-437D-8751-28FE38869DBF}"/>
              </a:ext>
            </a:extLst>
          </p:cNvPr>
          <p:cNvSpPr txBox="1"/>
          <p:nvPr/>
        </p:nvSpPr>
        <p:spPr>
          <a:xfrm>
            <a:off x="9527123" y="4723115"/>
            <a:ext cx="559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ACK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2EFBE458-7841-40ED-8481-167C00687ECC}"/>
              </a:ext>
            </a:extLst>
          </p:cNvPr>
          <p:cNvSpPr txBox="1"/>
          <p:nvPr/>
        </p:nvSpPr>
        <p:spPr>
          <a:xfrm>
            <a:off x="1379744" y="6011226"/>
            <a:ext cx="6200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Local: [10.21.0.4, 10.22.0.4],  Remote [10.10.121.7, 10.10.122.8]</a:t>
            </a:r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C5847EC6-2519-48A1-BE7F-F174DAAB8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548" y="60789"/>
            <a:ext cx="10515600" cy="1325563"/>
          </a:xfrm>
        </p:spPr>
        <p:txBody>
          <a:bodyPr/>
          <a:lstStyle/>
          <a:p>
            <a:r>
              <a:rPr lang="en-US" dirty="0"/>
              <a:t>Connection Replication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F6041943-B20F-4B1A-A14C-6EF8A57F9C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482BEE6-BA1E-4963-9EB7-80A0C2108EAA}"/>
              </a:ext>
            </a:extLst>
          </p:cNvPr>
          <p:cNvSpPr/>
          <p:nvPr/>
        </p:nvSpPr>
        <p:spPr>
          <a:xfrm>
            <a:off x="8340870" y="5993762"/>
            <a:ext cx="2433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ighlight>
                  <a:srgbClr val="FF0000"/>
                </a:highlight>
              </a:rPr>
              <a:t>KERNEL BUG   CC-23057</a:t>
            </a:r>
          </a:p>
        </p:txBody>
      </p:sp>
    </p:spTree>
    <p:extLst>
      <p:ext uri="{BB962C8B-B14F-4D97-AF65-F5344CB8AC3E}">
        <p14:creationId xmlns:p14="http://schemas.microsoft.com/office/powerpoint/2010/main" val="661832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4150BCBC-4FCB-43F5-9679-5DD8DBED8544}"/>
              </a:ext>
            </a:extLst>
          </p:cNvPr>
          <p:cNvSpPr/>
          <p:nvPr/>
        </p:nvSpPr>
        <p:spPr>
          <a:xfrm>
            <a:off x="856982" y="2597548"/>
            <a:ext cx="3755254" cy="70170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router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8A429F8-90B7-4B2D-8215-216342817467}"/>
              </a:ext>
            </a:extLst>
          </p:cNvPr>
          <p:cNvSpPr/>
          <p:nvPr/>
        </p:nvSpPr>
        <p:spPr>
          <a:xfrm>
            <a:off x="750450" y="3716135"/>
            <a:ext cx="1998262" cy="205074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A1F7904-3D8A-433E-9C67-67FCCE9F8FC9}"/>
              </a:ext>
            </a:extLst>
          </p:cNvPr>
          <p:cNvSpPr/>
          <p:nvPr/>
        </p:nvSpPr>
        <p:spPr>
          <a:xfrm>
            <a:off x="3631253" y="3779758"/>
            <a:ext cx="1961965" cy="20507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69745AC-8AD6-4784-B4F8-439D8347B5D4}"/>
              </a:ext>
            </a:extLst>
          </p:cNvPr>
          <p:cNvSpPr txBox="1"/>
          <p:nvPr/>
        </p:nvSpPr>
        <p:spPr>
          <a:xfrm>
            <a:off x="1086414" y="3881798"/>
            <a:ext cx="1514475" cy="923330"/>
          </a:xfrm>
          <a:prstGeom prst="rect">
            <a:avLst/>
          </a:prstGeom>
          <a:solidFill>
            <a:schemeClr val="accent5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10.21.2.11</a:t>
            </a:r>
          </a:p>
          <a:p>
            <a:r>
              <a:rPr lang="en-US" dirty="0"/>
              <a:t>FE namespace</a:t>
            </a:r>
          </a:p>
          <a:p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B10E923-F11C-4FFC-A3E1-60CDFEF89B97}"/>
              </a:ext>
            </a:extLst>
          </p:cNvPr>
          <p:cNvSpPr txBox="1"/>
          <p:nvPr/>
        </p:nvSpPr>
        <p:spPr>
          <a:xfrm>
            <a:off x="3953439" y="3886460"/>
            <a:ext cx="1514475" cy="92333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10.22.2.12</a:t>
            </a:r>
          </a:p>
          <a:p>
            <a:r>
              <a:rPr lang="en-US" dirty="0"/>
              <a:t>FE namespace</a:t>
            </a:r>
          </a:p>
          <a:p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43A1FA1-704B-4CFF-93BE-0C37A47C21C5}"/>
              </a:ext>
            </a:extLst>
          </p:cNvPr>
          <p:cNvSpPr txBox="1"/>
          <p:nvPr/>
        </p:nvSpPr>
        <p:spPr>
          <a:xfrm>
            <a:off x="1902085" y="2957162"/>
            <a:ext cx="1988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10.21.2.2 10.22.2.2</a:t>
            </a: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EC3DFDD-2F0C-4B2D-B3AC-220DCDA58827}"/>
              </a:ext>
            </a:extLst>
          </p:cNvPr>
          <p:cNvSpPr/>
          <p:nvPr/>
        </p:nvSpPr>
        <p:spPr>
          <a:xfrm>
            <a:off x="1023610" y="4970792"/>
            <a:ext cx="1577279" cy="3921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Vip:10.21.0.4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1A32DE8-6B99-4977-85DA-1F5A04561617}"/>
              </a:ext>
            </a:extLst>
          </p:cNvPr>
          <p:cNvSpPr/>
          <p:nvPr/>
        </p:nvSpPr>
        <p:spPr>
          <a:xfrm>
            <a:off x="1992256" y="1508554"/>
            <a:ext cx="1497089" cy="7603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server</a:t>
            </a:r>
          </a:p>
          <a:p>
            <a:pPr algn="ctr"/>
            <a:r>
              <a:rPr lang="en-US" dirty="0"/>
              <a:t>10.10.121.7</a:t>
            </a:r>
          </a:p>
          <a:p>
            <a:pPr algn="ctr"/>
            <a:r>
              <a:rPr lang="en-US" dirty="0"/>
              <a:t>10.10.122.8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456CF4C-9FEC-412F-98EB-7059A8C7ED39}"/>
              </a:ext>
            </a:extLst>
          </p:cNvPr>
          <p:cNvCxnSpPr>
            <a:cxnSpLocks/>
            <a:stCxn id="61" idx="2"/>
            <a:endCxn id="54" idx="0"/>
          </p:cNvCxnSpPr>
          <p:nvPr/>
        </p:nvCxnSpPr>
        <p:spPr>
          <a:xfrm flipH="1">
            <a:off x="2734609" y="2268911"/>
            <a:ext cx="6192" cy="3286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42EB1059-A866-4A6C-98A8-A9995B51FEB2}"/>
              </a:ext>
            </a:extLst>
          </p:cNvPr>
          <p:cNvSpPr txBox="1"/>
          <p:nvPr/>
        </p:nvSpPr>
        <p:spPr>
          <a:xfrm>
            <a:off x="1645430" y="2525308"/>
            <a:ext cx="245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10.10.121.2 10.10.122.2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28978BC-482A-4528-AAA8-0410A69E9B5C}"/>
              </a:ext>
            </a:extLst>
          </p:cNvPr>
          <p:cNvCxnSpPr>
            <a:cxnSpLocks/>
            <a:stCxn id="57" idx="0"/>
            <a:endCxn id="59" idx="2"/>
          </p:cNvCxnSpPr>
          <p:nvPr/>
        </p:nvCxnSpPr>
        <p:spPr>
          <a:xfrm flipV="1">
            <a:off x="1843652" y="3326494"/>
            <a:ext cx="1052456" cy="5553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D44F786B-DEAE-4F8D-82EC-4F74D264020F}"/>
              </a:ext>
            </a:extLst>
          </p:cNvPr>
          <p:cNvCxnSpPr>
            <a:cxnSpLocks/>
            <a:stCxn id="60" idx="0"/>
            <a:endCxn id="57" idx="2"/>
          </p:cNvCxnSpPr>
          <p:nvPr/>
        </p:nvCxnSpPr>
        <p:spPr>
          <a:xfrm flipV="1">
            <a:off x="1812250" y="4805128"/>
            <a:ext cx="31402" cy="1656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DB3C30A5-631D-4131-8ACC-C3182B7350F9}"/>
              </a:ext>
            </a:extLst>
          </p:cNvPr>
          <p:cNvSpPr txBox="1"/>
          <p:nvPr/>
        </p:nvSpPr>
        <p:spPr>
          <a:xfrm>
            <a:off x="1851409" y="4786125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F77D7D5-5AEB-4456-806F-47898E01F347}"/>
              </a:ext>
            </a:extLst>
          </p:cNvPr>
          <p:cNvSpPr txBox="1"/>
          <p:nvPr/>
        </p:nvSpPr>
        <p:spPr>
          <a:xfrm>
            <a:off x="1815843" y="3346803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36BDC34F-08D5-48DD-9580-3D700495F79C}"/>
              </a:ext>
            </a:extLst>
          </p:cNvPr>
          <p:cNvSpPr txBox="1"/>
          <p:nvPr/>
        </p:nvSpPr>
        <p:spPr>
          <a:xfrm>
            <a:off x="4313773" y="3401730"/>
            <a:ext cx="98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ACK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CE9FD50-EAD8-43EF-92E5-DF84CC2F6901}"/>
              </a:ext>
            </a:extLst>
          </p:cNvPr>
          <p:cNvCxnSpPr>
            <a:cxnSpLocks/>
            <a:stCxn id="59" idx="2"/>
            <a:endCxn id="58" idx="0"/>
          </p:cNvCxnSpPr>
          <p:nvPr/>
        </p:nvCxnSpPr>
        <p:spPr>
          <a:xfrm>
            <a:off x="2896108" y="3326494"/>
            <a:ext cx="1814569" cy="559966"/>
          </a:xfrm>
          <a:prstGeom prst="straightConnector1">
            <a:avLst/>
          </a:prstGeom>
          <a:ln w="952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0824EB53-7E35-4126-8C5A-53320D8265FD}"/>
              </a:ext>
            </a:extLst>
          </p:cNvPr>
          <p:cNvCxnSpPr>
            <a:cxnSpLocks/>
            <a:stCxn id="58" idx="2"/>
            <a:endCxn id="60" idx="6"/>
          </p:cNvCxnSpPr>
          <p:nvPr/>
        </p:nvCxnSpPr>
        <p:spPr>
          <a:xfrm flipH="1">
            <a:off x="2600889" y="4809790"/>
            <a:ext cx="2109788" cy="357061"/>
          </a:xfrm>
          <a:prstGeom prst="straightConnector1">
            <a:avLst/>
          </a:prstGeom>
          <a:ln w="952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440B0E34-BE74-4881-AA0F-13A47B41456D}"/>
              </a:ext>
            </a:extLst>
          </p:cNvPr>
          <p:cNvSpPr txBox="1"/>
          <p:nvPr/>
        </p:nvSpPr>
        <p:spPr>
          <a:xfrm>
            <a:off x="4810248" y="4281126"/>
            <a:ext cx="421462" cy="3693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CT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624907B-740E-488B-ADB9-BBF20D37D1F8}"/>
              </a:ext>
            </a:extLst>
          </p:cNvPr>
          <p:cNvSpPr txBox="1"/>
          <p:nvPr/>
        </p:nvSpPr>
        <p:spPr>
          <a:xfrm>
            <a:off x="3301954" y="5155457"/>
            <a:ext cx="98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ACK</a:t>
            </a: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35CEDD06-6F9B-426C-824F-06455F1B7F46}"/>
              </a:ext>
            </a:extLst>
          </p:cNvPr>
          <p:cNvSpPr/>
          <p:nvPr/>
        </p:nvSpPr>
        <p:spPr>
          <a:xfrm>
            <a:off x="1093161" y="5361814"/>
            <a:ext cx="1577279" cy="39211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Vip:10.22.0.4 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62E3EDD2-49E2-4A7F-B1B0-D913F2992CC4}"/>
              </a:ext>
            </a:extLst>
          </p:cNvPr>
          <p:cNvSpPr/>
          <p:nvPr/>
        </p:nvSpPr>
        <p:spPr>
          <a:xfrm>
            <a:off x="6882535" y="2630632"/>
            <a:ext cx="3755254" cy="70170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router</a:t>
            </a: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7D66D067-CCC5-46CB-BE51-0EDE6E0CB070}"/>
              </a:ext>
            </a:extLst>
          </p:cNvPr>
          <p:cNvSpPr/>
          <p:nvPr/>
        </p:nvSpPr>
        <p:spPr>
          <a:xfrm>
            <a:off x="6776003" y="3749219"/>
            <a:ext cx="1998262" cy="205074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E7ED4717-010F-41EA-A93F-F4A46812D782}"/>
              </a:ext>
            </a:extLst>
          </p:cNvPr>
          <p:cNvSpPr/>
          <p:nvPr/>
        </p:nvSpPr>
        <p:spPr>
          <a:xfrm>
            <a:off x="9656806" y="3812842"/>
            <a:ext cx="1961965" cy="20507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4D7FFF5F-BD7B-4B39-A7C3-4D910D1D08F2}"/>
              </a:ext>
            </a:extLst>
          </p:cNvPr>
          <p:cNvSpPr txBox="1"/>
          <p:nvPr/>
        </p:nvSpPr>
        <p:spPr>
          <a:xfrm>
            <a:off x="7111967" y="3914882"/>
            <a:ext cx="1514475" cy="92333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10.22.2.11</a:t>
            </a:r>
          </a:p>
          <a:p>
            <a:r>
              <a:rPr lang="en-US" dirty="0"/>
              <a:t>FE namespace</a:t>
            </a:r>
          </a:p>
          <a:p>
            <a:endParaRPr lang="en-US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FC0EF093-321D-48B5-A6EF-DFC750B37559}"/>
              </a:ext>
            </a:extLst>
          </p:cNvPr>
          <p:cNvSpPr txBox="1"/>
          <p:nvPr/>
        </p:nvSpPr>
        <p:spPr>
          <a:xfrm>
            <a:off x="9978992" y="3919544"/>
            <a:ext cx="1514475" cy="923330"/>
          </a:xfrm>
          <a:prstGeom prst="rect">
            <a:avLst/>
          </a:prstGeom>
          <a:solidFill>
            <a:schemeClr val="accent5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10.21.2.12</a:t>
            </a:r>
          </a:p>
          <a:p>
            <a:r>
              <a:rPr lang="en-US" dirty="0"/>
              <a:t>FE namespace</a:t>
            </a:r>
          </a:p>
          <a:p>
            <a:endParaRPr lang="en-US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1BC32510-D48A-467E-BEF8-C20ED11AFB3E}"/>
              </a:ext>
            </a:extLst>
          </p:cNvPr>
          <p:cNvSpPr txBox="1"/>
          <p:nvPr/>
        </p:nvSpPr>
        <p:spPr>
          <a:xfrm>
            <a:off x="7927638" y="2990246"/>
            <a:ext cx="1988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10.21.2.2 10.22.2.2</a:t>
            </a:r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75FF0E4A-53AD-497C-A8DF-E4A7FEC1791F}"/>
              </a:ext>
            </a:extLst>
          </p:cNvPr>
          <p:cNvSpPr/>
          <p:nvPr/>
        </p:nvSpPr>
        <p:spPr>
          <a:xfrm>
            <a:off x="7049163" y="5003876"/>
            <a:ext cx="1577279" cy="39211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Vip:10.22.0.4 </a:t>
            </a: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FF2ABAE1-7C80-4229-B604-D929A73188CA}"/>
              </a:ext>
            </a:extLst>
          </p:cNvPr>
          <p:cNvSpPr/>
          <p:nvPr/>
        </p:nvSpPr>
        <p:spPr>
          <a:xfrm>
            <a:off x="8017809" y="1541638"/>
            <a:ext cx="1497089" cy="76035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host server</a:t>
            </a:r>
          </a:p>
          <a:p>
            <a:pPr algn="ctr"/>
            <a:r>
              <a:rPr lang="en-US" dirty="0"/>
              <a:t>10.10.121.7</a:t>
            </a:r>
          </a:p>
          <a:p>
            <a:pPr algn="ctr"/>
            <a:r>
              <a:rPr lang="en-US" dirty="0"/>
              <a:t>10.10.122.8</a:t>
            </a:r>
          </a:p>
        </p:txBody>
      </p: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326AF8E8-EA97-4885-A7C5-3885442D7FC9}"/>
              </a:ext>
            </a:extLst>
          </p:cNvPr>
          <p:cNvCxnSpPr>
            <a:cxnSpLocks/>
            <a:stCxn id="120" idx="2"/>
            <a:endCxn id="113" idx="0"/>
          </p:cNvCxnSpPr>
          <p:nvPr/>
        </p:nvCxnSpPr>
        <p:spPr>
          <a:xfrm flipH="1">
            <a:off x="8760162" y="2301995"/>
            <a:ext cx="6192" cy="3286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F766E9CB-891D-49B0-80E4-9F6B2C43EE80}"/>
              </a:ext>
            </a:extLst>
          </p:cNvPr>
          <p:cNvSpPr txBox="1"/>
          <p:nvPr/>
        </p:nvSpPr>
        <p:spPr>
          <a:xfrm>
            <a:off x="7670983" y="2558392"/>
            <a:ext cx="2456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10.10.121.2 10.10.122.2</a:t>
            </a:r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3AC88113-CA4A-4444-924A-9BD1541861D7}"/>
              </a:ext>
            </a:extLst>
          </p:cNvPr>
          <p:cNvCxnSpPr>
            <a:cxnSpLocks/>
            <a:endCxn id="116" idx="0"/>
          </p:cNvCxnSpPr>
          <p:nvPr/>
        </p:nvCxnSpPr>
        <p:spPr>
          <a:xfrm flipH="1">
            <a:off x="7869205" y="3299254"/>
            <a:ext cx="890958" cy="615628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F05C5778-602A-44D6-A9AC-843BC3EE0376}"/>
              </a:ext>
            </a:extLst>
          </p:cNvPr>
          <p:cNvCxnSpPr>
            <a:cxnSpLocks/>
            <a:stCxn id="116" idx="2"/>
            <a:endCxn id="119" idx="0"/>
          </p:cNvCxnSpPr>
          <p:nvPr/>
        </p:nvCxnSpPr>
        <p:spPr>
          <a:xfrm flipH="1">
            <a:off x="7837803" y="4838212"/>
            <a:ext cx="31402" cy="1656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9A4ED3AA-A374-43C1-9EAA-3F6F0594D092}"/>
              </a:ext>
            </a:extLst>
          </p:cNvPr>
          <p:cNvSpPr txBox="1"/>
          <p:nvPr/>
        </p:nvSpPr>
        <p:spPr>
          <a:xfrm>
            <a:off x="7896658" y="4786125"/>
            <a:ext cx="585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EDCEF4DE-379B-4555-95F2-F42A859A50CB}"/>
              </a:ext>
            </a:extLst>
          </p:cNvPr>
          <p:cNvSpPr txBox="1"/>
          <p:nvPr/>
        </p:nvSpPr>
        <p:spPr>
          <a:xfrm>
            <a:off x="7841396" y="3379887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DD411E4F-7CB7-4F4F-BDAB-AD9C40C1F64A}"/>
              </a:ext>
            </a:extLst>
          </p:cNvPr>
          <p:cNvSpPr txBox="1"/>
          <p:nvPr/>
        </p:nvSpPr>
        <p:spPr>
          <a:xfrm>
            <a:off x="10339326" y="3434814"/>
            <a:ext cx="98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ACK</a:t>
            </a: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43B359A7-CACE-454A-B160-D69F73628D5D}"/>
              </a:ext>
            </a:extLst>
          </p:cNvPr>
          <p:cNvCxnSpPr>
            <a:cxnSpLocks/>
            <a:stCxn id="117" idx="0"/>
            <a:endCxn id="118" idx="2"/>
          </p:cNvCxnSpPr>
          <p:nvPr/>
        </p:nvCxnSpPr>
        <p:spPr>
          <a:xfrm flipH="1" flipV="1">
            <a:off x="8921661" y="3359578"/>
            <a:ext cx="1814569" cy="559966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B4679372-A25D-4AEE-BAC7-F1F4A0BB918D}"/>
              </a:ext>
            </a:extLst>
          </p:cNvPr>
          <p:cNvCxnSpPr>
            <a:cxnSpLocks/>
            <a:stCxn id="132" idx="6"/>
            <a:endCxn id="117" idx="2"/>
          </p:cNvCxnSpPr>
          <p:nvPr/>
        </p:nvCxnSpPr>
        <p:spPr>
          <a:xfrm flipV="1">
            <a:off x="8695993" y="4842874"/>
            <a:ext cx="2040237" cy="748083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F3DB77FE-C125-49C3-B39B-98C188DCB530}"/>
              </a:ext>
            </a:extLst>
          </p:cNvPr>
          <p:cNvSpPr txBox="1"/>
          <p:nvPr/>
        </p:nvSpPr>
        <p:spPr>
          <a:xfrm>
            <a:off x="10835801" y="4314210"/>
            <a:ext cx="421462" cy="369332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CT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84A31BE7-0B05-4A36-B2A6-1F3A2E0FD257}"/>
              </a:ext>
            </a:extLst>
          </p:cNvPr>
          <p:cNvSpPr txBox="1"/>
          <p:nvPr/>
        </p:nvSpPr>
        <p:spPr>
          <a:xfrm>
            <a:off x="9327507" y="5188541"/>
            <a:ext cx="1042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INIT  ACK</a:t>
            </a:r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28AA9633-5050-417B-93FD-7709B55F911C}"/>
              </a:ext>
            </a:extLst>
          </p:cNvPr>
          <p:cNvSpPr/>
          <p:nvPr/>
        </p:nvSpPr>
        <p:spPr>
          <a:xfrm>
            <a:off x="7118714" y="5394898"/>
            <a:ext cx="1577279" cy="392118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Vip:10.21.0.4 </a:t>
            </a:r>
          </a:p>
        </p:txBody>
      </p:sp>
      <p:sp>
        <p:nvSpPr>
          <p:cNvPr id="133" name="Title 1">
            <a:extLst>
              <a:ext uri="{FF2B5EF4-FFF2-40B4-BE49-F238E27FC236}">
                <a16:creationId xmlns:a16="http://schemas.microsoft.com/office/drawing/2014/main" id="{64076807-7623-4B36-938E-F28855F05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548" y="60789"/>
            <a:ext cx="10515600" cy="1325563"/>
          </a:xfrm>
        </p:spPr>
        <p:txBody>
          <a:bodyPr/>
          <a:lstStyle/>
          <a:p>
            <a:r>
              <a:rPr lang="en-US" dirty="0"/>
              <a:t>Connection Replication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851A717F-1EDC-4A5F-B4DF-ABA5117E46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33185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77A003-BF2E-4446-9EEB-2FF22DD81C8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0" y="-34909"/>
            <a:ext cx="12191980" cy="6857999"/>
          </a:xfrm>
          <a:prstGeom prst="rect">
            <a:avLst/>
          </a:prstGeom>
        </p:spPr>
      </p:pic>
      <p:sp>
        <p:nvSpPr>
          <p:cNvPr id="133" name="Title 1">
            <a:extLst>
              <a:ext uri="{FF2B5EF4-FFF2-40B4-BE49-F238E27FC236}">
                <a16:creationId xmlns:a16="http://schemas.microsoft.com/office/drawing/2014/main" id="{64076807-7623-4B36-938E-F28855F05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548" y="60789"/>
            <a:ext cx="10515600" cy="1325563"/>
          </a:xfrm>
        </p:spPr>
        <p:txBody>
          <a:bodyPr/>
          <a:lstStyle/>
          <a:p>
            <a:r>
              <a:rPr lang="en-US" dirty="0"/>
              <a:t>IP Stacking</a:t>
            </a:r>
          </a:p>
        </p:txBody>
      </p:sp>
      <p:graphicFrame>
        <p:nvGraphicFramePr>
          <p:cNvPr id="2" name="Object 1">
            <a:hlinkClick r:id="" action="ppaction://ole?verb=0"/>
            <a:extLst>
              <a:ext uri="{FF2B5EF4-FFF2-40B4-BE49-F238E27FC236}">
                <a16:creationId xmlns:a16="http://schemas.microsoft.com/office/drawing/2014/main" id="{FA55FB45-333C-4916-9DD4-5EE8548EB4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6782934"/>
              </p:ext>
            </p:extLst>
          </p:nvPr>
        </p:nvGraphicFramePr>
        <p:xfrm>
          <a:off x="2237874" y="2043158"/>
          <a:ext cx="7166811" cy="33951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name="Presentation" showAsIcon="1" r:id="rId4" imgW="914400" imgH="792360" progId="PowerPoint.Show.12">
                  <p:embed/>
                </p:oleObj>
              </mc:Choice>
              <mc:Fallback>
                <p:oleObj name="Presentation" showAsIcon="1" r:id="rId4" imgW="914400" imgH="792360" progId="PowerPoint.Show.12">
                  <p:embed/>
                  <p:pic>
                    <p:nvPicPr>
                      <p:cNvPr id="2" name="Object 1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FA55FB45-333C-4916-9DD4-5EE8548EB4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37874" y="2043158"/>
                        <a:ext cx="7166811" cy="3395115"/>
                      </a:xfrm>
                      <a:prstGeom prst="rect">
                        <a:avLst/>
                      </a:prstGeom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20D8AA97-8DCA-44C4-A3EB-2B33BB03CB6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460984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94463E02-7B03-40C6-93B2-D493A85F8F67}"/>
              </a:ext>
            </a:extLst>
          </p:cNvPr>
          <p:cNvSpPr txBox="1"/>
          <p:nvPr/>
        </p:nvSpPr>
        <p:spPr>
          <a:xfrm>
            <a:off x="3438862" y="3212432"/>
            <a:ext cx="44072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ea typeface="SimHei" panose="02010609060101010101" pitchFamily="49" charset="-122"/>
              </a:rPr>
              <a:t>ZLB </a:t>
            </a:r>
            <a:r>
              <a:rPr lang="en-US" altLang="zh-CN" sz="4000" dirty="0">
                <a:solidFill>
                  <a:schemeClr val="bg1"/>
                </a:solidFill>
                <a:ea typeface="SimHei" panose="02010609060101010101" pitchFamily="49" charset="-122"/>
              </a:rPr>
              <a:t>for Cloud Native</a:t>
            </a:r>
            <a:endParaRPr lang="en-US" sz="4000" dirty="0">
              <a:solidFill>
                <a:schemeClr val="bg1"/>
              </a:solidFill>
              <a:ea typeface="SimHei" panose="02010609060101010101" pitchFamily="49" charset="-12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18C9C1-2294-4BC8-8D04-B3678C1543FA}"/>
              </a:ext>
            </a:extLst>
          </p:cNvPr>
          <p:cNvSpPr txBox="1"/>
          <p:nvPr/>
        </p:nvSpPr>
        <p:spPr>
          <a:xfrm>
            <a:off x="9697452" y="5727032"/>
            <a:ext cx="16242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chemeClr val="bg1">
                    <a:lumMod val="85000"/>
                  </a:schemeClr>
                </a:solidFill>
              </a:rPr>
              <a:t>Jinqing Yan </a:t>
            </a:r>
          </a:p>
        </p:txBody>
      </p:sp>
    </p:spTree>
    <p:extLst>
      <p:ext uri="{BB962C8B-B14F-4D97-AF65-F5344CB8AC3E}">
        <p14:creationId xmlns:p14="http://schemas.microsoft.com/office/powerpoint/2010/main" val="82263751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03400B70-4A5A-4A76-9364-5ECE19B24AB9}"/>
              </a:ext>
            </a:extLst>
          </p:cNvPr>
          <p:cNvSpPr/>
          <p:nvPr/>
        </p:nvSpPr>
        <p:spPr>
          <a:xfrm>
            <a:off x="1230623" y="295007"/>
            <a:ext cx="24718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ZLB Arch.</a:t>
            </a:r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53" name="Flowchart: Process 52">
            <a:extLst>
              <a:ext uri="{FF2B5EF4-FFF2-40B4-BE49-F238E27FC236}">
                <a16:creationId xmlns:a16="http://schemas.microsoft.com/office/drawing/2014/main" id="{F9141277-6A4E-48FD-846A-D149B9B8A656}"/>
              </a:ext>
            </a:extLst>
          </p:cNvPr>
          <p:cNvSpPr/>
          <p:nvPr/>
        </p:nvSpPr>
        <p:spPr>
          <a:xfrm>
            <a:off x="1335934" y="1688546"/>
            <a:ext cx="8850285" cy="4327243"/>
          </a:xfrm>
          <a:prstGeom prst="flowChartProcess">
            <a:avLst/>
          </a:prstGeom>
          <a:solidFill>
            <a:schemeClr val="bg1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LB</a:t>
            </a:r>
          </a:p>
        </p:txBody>
      </p:sp>
      <p:sp>
        <p:nvSpPr>
          <p:cNvPr id="54" name="Flowchart: Process 53">
            <a:extLst>
              <a:ext uri="{FF2B5EF4-FFF2-40B4-BE49-F238E27FC236}">
                <a16:creationId xmlns:a16="http://schemas.microsoft.com/office/drawing/2014/main" id="{FF3DE27C-B390-4AD2-A9DA-E017532A3E25}"/>
              </a:ext>
            </a:extLst>
          </p:cNvPr>
          <p:cNvSpPr/>
          <p:nvPr/>
        </p:nvSpPr>
        <p:spPr>
          <a:xfrm>
            <a:off x="5389332" y="2766206"/>
            <a:ext cx="2438400" cy="1882176"/>
          </a:xfrm>
          <a:prstGeom prst="flowChartProcess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BF</a:t>
            </a:r>
          </a:p>
        </p:txBody>
      </p:sp>
      <p:sp>
        <p:nvSpPr>
          <p:cNvPr id="55" name="Flowchart: Process 54">
            <a:extLst>
              <a:ext uri="{FF2B5EF4-FFF2-40B4-BE49-F238E27FC236}">
                <a16:creationId xmlns:a16="http://schemas.microsoft.com/office/drawing/2014/main" id="{0FD3618F-556F-401C-8678-9DFC129EEA8D}"/>
              </a:ext>
            </a:extLst>
          </p:cNvPr>
          <p:cNvSpPr/>
          <p:nvPr/>
        </p:nvSpPr>
        <p:spPr>
          <a:xfrm>
            <a:off x="1522748" y="2764785"/>
            <a:ext cx="3679272" cy="1869473"/>
          </a:xfrm>
          <a:prstGeom prst="flowChartProcess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FE</a:t>
            </a:r>
          </a:p>
        </p:txBody>
      </p:sp>
      <p:sp>
        <p:nvSpPr>
          <p:cNvPr id="56" name="Flowchart: Process 55">
            <a:extLst>
              <a:ext uri="{FF2B5EF4-FFF2-40B4-BE49-F238E27FC236}">
                <a16:creationId xmlns:a16="http://schemas.microsoft.com/office/drawing/2014/main" id="{EE3B8504-2E5F-4781-A0E8-50A7D105AE82}"/>
              </a:ext>
            </a:extLst>
          </p:cNvPr>
          <p:cNvSpPr/>
          <p:nvPr/>
        </p:nvSpPr>
        <p:spPr>
          <a:xfrm>
            <a:off x="1552321" y="3369741"/>
            <a:ext cx="1577442" cy="317691"/>
          </a:xfrm>
          <a:prstGeom prst="flowChartProcess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ERS</a:t>
            </a:r>
          </a:p>
        </p:txBody>
      </p:sp>
      <p:sp>
        <p:nvSpPr>
          <p:cNvPr id="57" name="Flowchart: Process 56">
            <a:extLst>
              <a:ext uri="{FF2B5EF4-FFF2-40B4-BE49-F238E27FC236}">
                <a16:creationId xmlns:a16="http://schemas.microsoft.com/office/drawing/2014/main" id="{725AD01E-A03B-4606-A59F-54D100CB9539}"/>
              </a:ext>
            </a:extLst>
          </p:cNvPr>
          <p:cNvSpPr/>
          <p:nvPr/>
        </p:nvSpPr>
        <p:spPr>
          <a:xfrm>
            <a:off x="1552322" y="4756147"/>
            <a:ext cx="8309006" cy="413307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Whiteboard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D46A864-BCC2-4F5E-B6CC-5CE5367B3AD0}"/>
              </a:ext>
            </a:extLst>
          </p:cNvPr>
          <p:cNvGrpSpPr/>
          <p:nvPr/>
        </p:nvGrpSpPr>
        <p:grpSpPr>
          <a:xfrm>
            <a:off x="7893381" y="2746344"/>
            <a:ext cx="1967946" cy="1882176"/>
            <a:chOff x="7709450" y="2365206"/>
            <a:chExt cx="1967946" cy="1882176"/>
          </a:xfrm>
          <a:solidFill>
            <a:schemeClr val="accent3">
              <a:lumMod val="50000"/>
            </a:schemeClr>
          </a:solidFill>
        </p:grpSpPr>
        <p:sp>
          <p:nvSpPr>
            <p:cNvPr id="59" name="Flowchart: Process 58">
              <a:extLst>
                <a:ext uri="{FF2B5EF4-FFF2-40B4-BE49-F238E27FC236}">
                  <a16:creationId xmlns:a16="http://schemas.microsoft.com/office/drawing/2014/main" id="{7709EFDD-B810-4B19-9F41-781151510C70}"/>
                </a:ext>
              </a:extLst>
            </p:cNvPr>
            <p:cNvSpPr/>
            <p:nvPr/>
          </p:nvSpPr>
          <p:spPr>
            <a:xfrm>
              <a:off x="7709450" y="2365206"/>
              <a:ext cx="1967946" cy="1882176"/>
            </a:xfrm>
            <a:prstGeom prst="flowChartProcess">
              <a:avLst/>
            </a:prstGeom>
            <a:solidFill>
              <a:srgbClr val="7097A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PN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039BD3A-3B15-48F6-8083-8EE7C8C64030}"/>
                </a:ext>
              </a:extLst>
            </p:cNvPr>
            <p:cNvSpPr txBox="1"/>
            <p:nvPr/>
          </p:nvSpPr>
          <p:spPr>
            <a:xfrm>
              <a:off x="7736806" y="3840081"/>
              <a:ext cx="1940590" cy="369332"/>
            </a:xfrm>
            <a:prstGeom prst="rect">
              <a:avLst/>
            </a:prstGeom>
            <a:solidFill>
              <a:srgbClr val="819C9F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Consistent Hash </a:t>
              </a: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073C37C2-8805-4D80-ACC5-0FC7D21B32BC}"/>
              </a:ext>
            </a:extLst>
          </p:cNvPr>
          <p:cNvSpPr txBox="1"/>
          <p:nvPr/>
        </p:nvSpPr>
        <p:spPr>
          <a:xfrm>
            <a:off x="5569023" y="3140991"/>
            <a:ext cx="2057396" cy="369332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PN Pool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3672D21-BDA3-40F3-AC86-68B755848ADB}"/>
              </a:ext>
            </a:extLst>
          </p:cNvPr>
          <p:cNvSpPr txBox="1"/>
          <p:nvPr/>
        </p:nvSpPr>
        <p:spPr>
          <a:xfrm>
            <a:off x="3317076" y="3369741"/>
            <a:ext cx="1884943" cy="369332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BF pool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6F020CA-23E3-442A-AFBD-5D1FACEBDE7E}"/>
              </a:ext>
            </a:extLst>
          </p:cNvPr>
          <p:cNvSpPr txBox="1"/>
          <p:nvPr/>
        </p:nvSpPr>
        <p:spPr>
          <a:xfrm>
            <a:off x="1552321" y="3879497"/>
            <a:ext cx="1577442" cy="369332"/>
          </a:xfrm>
          <a:prstGeom prst="rect">
            <a:avLst/>
          </a:prstGeom>
          <a:solidFill>
            <a:srgbClr val="FF0000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Frag handler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286132D-70A6-4188-A3CB-31DA10003B38}"/>
              </a:ext>
            </a:extLst>
          </p:cNvPr>
          <p:cNvSpPr txBox="1"/>
          <p:nvPr/>
        </p:nvSpPr>
        <p:spPr>
          <a:xfrm>
            <a:off x="3304089" y="3872579"/>
            <a:ext cx="188494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Consistent Hash 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865DDEB-B715-46EA-A483-C25EB793CFE8}"/>
              </a:ext>
            </a:extLst>
          </p:cNvPr>
          <p:cNvGrpSpPr/>
          <p:nvPr/>
        </p:nvGrpSpPr>
        <p:grpSpPr>
          <a:xfrm>
            <a:off x="5560095" y="3548273"/>
            <a:ext cx="2075252" cy="975417"/>
            <a:chOff x="354652" y="5882583"/>
            <a:chExt cx="2075252" cy="975417"/>
          </a:xfrm>
        </p:grpSpPr>
        <p:sp>
          <p:nvSpPr>
            <p:cNvPr id="67" name="Flowchart: Process 66">
              <a:extLst>
                <a:ext uri="{FF2B5EF4-FFF2-40B4-BE49-F238E27FC236}">
                  <a16:creationId xmlns:a16="http://schemas.microsoft.com/office/drawing/2014/main" id="{35DF9514-D784-4691-8158-14088C4062D4}"/>
                </a:ext>
              </a:extLst>
            </p:cNvPr>
            <p:cNvSpPr/>
            <p:nvPr/>
          </p:nvSpPr>
          <p:spPr>
            <a:xfrm>
              <a:off x="354652" y="5882583"/>
              <a:ext cx="2075252" cy="975417"/>
            </a:xfrm>
            <a:prstGeom prst="flowChartProcess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8" name="Flowchart: Process 67">
              <a:extLst>
                <a:ext uri="{FF2B5EF4-FFF2-40B4-BE49-F238E27FC236}">
                  <a16:creationId xmlns:a16="http://schemas.microsoft.com/office/drawing/2014/main" id="{D2301D80-BCFB-4A37-BF3C-3A5C3A775D55}"/>
                </a:ext>
              </a:extLst>
            </p:cNvPr>
            <p:cNvSpPr/>
            <p:nvPr/>
          </p:nvSpPr>
          <p:spPr>
            <a:xfrm>
              <a:off x="420301" y="6455236"/>
              <a:ext cx="1943953" cy="352854"/>
            </a:xfrm>
            <a:prstGeom prst="flowChartProcess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Connection Hash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C184801-F92A-4A07-B4CB-8BA3BB83A124}"/>
                </a:ext>
              </a:extLst>
            </p:cNvPr>
            <p:cNvSpPr txBox="1"/>
            <p:nvPr/>
          </p:nvSpPr>
          <p:spPr>
            <a:xfrm>
              <a:off x="422256" y="5978139"/>
              <a:ext cx="1940591" cy="369332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Connection Track</a:t>
              </a:r>
            </a:p>
          </p:txBody>
        </p:sp>
      </p:grpSp>
      <p:sp>
        <p:nvSpPr>
          <p:cNvPr id="70" name="Oval 69">
            <a:extLst>
              <a:ext uri="{FF2B5EF4-FFF2-40B4-BE49-F238E27FC236}">
                <a16:creationId xmlns:a16="http://schemas.microsoft.com/office/drawing/2014/main" id="{FABA5A7B-00F9-4BD5-B491-6384E4BDCE1D}"/>
              </a:ext>
            </a:extLst>
          </p:cNvPr>
          <p:cNvSpPr/>
          <p:nvPr/>
        </p:nvSpPr>
        <p:spPr>
          <a:xfrm>
            <a:off x="7893380" y="3359993"/>
            <a:ext cx="685136" cy="369332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bg1"/>
                </a:solidFill>
              </a:rPr>
              <a:t>vip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97FC479-1C4F-4984-B4CC-644DF34178C1}"/>
              </a:ext>
            </a:extLst>
          </p:cNvPr>
          <p:cNvSpPr txBox="1"/>
          <p:nvPr/>
        </p:nvSpPr>
        <p:spPr>
          <a:xfrm>
            <a:off x="1595364" y="5270331"/>
            <a:ext cx="8309006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GoLB</a:t>
            </a:r>
            <a:endParaRPr lang="en-US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6040376-0798-4A9C-926C-BC27BDFB4D9B}"/>
              </a:ext>
            </a:extLst>
          </p:cNvPr>
          <p:cNvSpPr/>
          <p:nvPr/>
        </p:nvSpPr>
        <p:spPr>
          <a:xfrm>
            <a:off x="1552321" y="2201779"/>
            <a:ext cx="8309006" cy="45524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O&amp;M API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9486B10-7E52-40E8-AEFB-9785438883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925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C0E16-A5A3-4425-B2A4-D8F3054C5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8" y="0"/>
            <a:ext cx="10515600" cy="1325563"/>
          </a:xfrm>
        </p:spPr>
        <p:txBody>
          <a:bodyPr/>
          <a:lstStyle/>
          <a:p>
            <a:r>
              <a:rPr lang="en-US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Network Namespace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B1AA5-48AF-4399-BD35-EC38FE5E9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508" y="1325563"/>
            <a:ext cx="10333892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900" dirty="0"/>
              <a:t>Linux Network namespace partition the use of NW into different </a:t>
            </a:r>
            <a:r>
              <a:rPr lang="en-US" sz="1900" dirty="0" err="1"/>
              <a:t>boxs</a:t>
            </a:r>
            <a:r>
              <a:rPr lang="en-US" sz="1900" dirty="0"/>
              <a:t>, virtualizing the network within a single running kernel instance.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700" dirty="0"/>
              <a:t>sbg_ADC-1:~ # </a:t>
            </a:r>
            <a:r>
              <a:rPr lang="en-US" sz="1700" dirty="0" err="1"/>
              <a:t>ip</a:t>
            </a:r>
            <a:r>
              <a:rPr lang="en-US" sz="1700" dirty="0"/>
              <a:t> link add link eth3 name eth3.1000 type </a:t>
            </a:r>
            <a:r>
              <a:rPr lang="en-US" sz="1700" dirty="0" err="1"/>
              <a:t>vlan</a:t>
            </a:r>
            <a:r>
              <a:rPr lang="en-US" sz="1700" dirty="0"/>
              <a:t> id 1000</a:t>
            </a:r>
          </a:p>
          <a:p>
            <a:pPr marL="0" indent="0">
              <a:buNone/>
            </a:pPr>
            <a:r>
              <a:rPr lang="en-US" sz="1700" dirty="0"/>
              <a:t>sbg_ADC-1:~ # </a:t>
            </a:r>
            <a:r>
              <a:rPr lang="en-US" sz="1700" dirty="0" err="1"/>
              <a:t>ip</a:t>
            </a:r>
            <a:r>
              <a:rPr lang="en-US" sz="1700" dirty="0"/>
              <a:t> </a:t>
            </a:r>
            <a:r>
              <a:rPr lang="en-US" sz="1700" dirty="0" err="1"/>
              <a:t>netns</a:t>
            </a:r>
            <a:r>
              <a:rPr lang="en-US" sz="1700" dirty="0"/>
              <a:t> add </a:t>
            </a:r>
            <a:r>
              <a:rPr lang="en-US" sz="1700" dirty="0" err="1"/>
              <a:t>ns_test</a:t>
            </a:r>
            <a:endParaRPr lang="en-US" sz="1700" dirty="0"/>
          </a:p>
          <a:p>
            <a:pPr marL="0" indent="0">
              <a:buNone/>
            </a:pPr>
            <a:r>
              <a:rPr lang="en-US" sz="1700" dirty="0"/>
              <a:t>sbg_ADC-1:~ # </a:t>
            </a:r>
            <a:r>
              <a:rPr lang="en-US" sz="1700" dirty="0" err="1"/>
              <a:t>ip</a:t>
            </a:r>
            <a:r>
              <a:rPr lang="en-US" sz="1700" dirty="0"/>
              <a:t> </a:t>
            </a:r>
            <a:r>
              <a:rPr lang="en-US" sz="1700" dirty="0" err="1"/>
              <a:t>netns</a:t>
            </a:r>
            <a:r>
              <a:rPr lang="en-US" sz="1700" dirty="0"/>
              <a:t> list</a:t>
            </a:r>
          </a:p>
          <a:p>
            <a:pPr marL="457200" lvl="1" indent="0">
              <a:buNone/>
            </a:pPr>
            <a:r>
              <a:rPr lang="en-US" sz="1700" i="1" dirty="0" err="1"/>
              <a:t>ns_test</a:t>
            </a:r>
            <a:endParaRPr lang="en-US" sz="1700" i="1" dirty="0"/>
          </a:p>
          <a:p>
            <a:pPr marL="457200" lvl="1" indent="0">
              <a:buNone/>
            </a:pPr>
            <a:r>
              <a:rPr lang="en-US" sz="1700" i="1" dirty="0"/>
              <a:t>alb_1_alb_1_fee1</a:t>
            </a:r>
          </a:p>
          <a:p>
            <a:pPr marL="457200" lvl="1" indent="0">
              <a:buNone/>
            </a:pPr>
            <a:r>
              <a:rPr lang="en-US" sz="1700" i="1" dirty="0"/>
              <a:t>vr_0</a:t>
            </a:r>
          </a:p>
          <a:p>
            <a:pPr marL="0" indent="0">
              <a:buNone/>
            </a:pPr>
            <a:r>
              <a:rPr lang="en-US" sz="1700" dirty="0"/>
              <a:t>sbg_ADC-1:~ # </a:t>
            </a:r>
            <a:r>
              <a:rPr lang="en-US" sz="1700" dirty="0" err="1"/>
              <a:t>ip</a:t>
            </a:r>
            <a:r>
              <a:rPr lang="en-US" sz="1700" dirty="0"/>
              <a:t> link set eth3.1000 </a:t>
            </a:r>
            <a:r>
              <a:rPr lang="en-US" sz="1700" dirty="0" err="1"/>
              <a:t>netns</a:t>
            </a:r>
            <a:r>
              <a:rPr lang="en-US" sz="1700" dirty="0"/>
              <a:t> </a:t>
            </a:r>
            <a:r>
              <a:rPr lang="en-US" sz="1700" dirty="0" err="1"/>
              <a:t>ns_test</a:t>
            </a:r>
            <a:r>
              <a:rPr lang="en-US" sz="1700" dirty="0"/>
              <a:t> </a:t>
            </a:r>
          </a:p>
          <a:p>
            <a:pPr marL="0" indent="0">
              <a:buNone/>
            </a:pPr>
            <a:r>
              <a:rPr lang="en-US" sz="1700" dirty="0"/>
              <a:t>sbg_ADC-1:~ # </a:t>
            </a:r>
            <a:r>
              <a:rPr lang="en-US" sz="1700" dirty="0" err="1"/>
              <a:t>ip</a:t>
            </a:r>
            <a:r>
              <a:rPr lang="en-US" sz="1700" dirty="0"/>
              <a:t> </a:t>
            </a:r>
            <a:r>
              <a:rPr lang="en-US" sz="1700" dirty="0" err="1"/>
              <a:t>netns</a:t>
            </a:r>
            <a:r>
              <a:rPr lang="en-US" sz="1700" dirty="0"/>
              <a:t> exec </a:t>
            </a:r>
            <a:r>
              <a:rPr lang="en-US" sz="1700" dirty="0" err="1"/>
              <a:t>ns_test</a:t>
            </a:r>
            <a:r>
              <a:rPr lang="en-US" sz="1700" dirty="0"/>
              <a:t> bash</a:t>
            </a:r>
          </a:p>
          <a:p>
            <a:pPr marL="0" indent="0">
              <a:buNone/>
            </a:pPr>
            <a:r>
              <a:rPr lang="en-US" sz="1700" dirty="0"/>
              <a:t>sbg_ADC-1:~ # </a:t>
            </a:r>
            <a:r>
              <a:rPr lang="en-US" sz="1700" dirty="0" err="1"/>
              <a:t>ip</a:t>
            </a:r>
            <a:r>
              <a:rPr lang="en-US" sz="1700" dirty="0"/>
              <a:t> link show eth3.1000</a:t>
            </a:r>
          </a:p>
          <a:p>
            <a:pPr marL="0" indent="0">
              <a:buNone/>
            </a:pPr>
            <a:r>
              <a:rPr lang="en-US" sz="1700" i="1" dirty="0"/>
              <a:t>22: eth3.1000@if7: &lt;BROADCAST,MULTICAST&gt; </a:t>
            </a:r>
            <a:r>
              <a:rPr lang="en-US" sz="1700" i="1" dirty="0" err="1"/>
              <a:t>mtu</a:t>
            </a:r>
            <a:r>
              <a:rPr lang="en-US" sz="1700" i="1" dirty="0"/>
              <a:t> 1500 </a:t>
            </a:r>
            <a:r>
              <a:rPr lang="en-US" sz="1700" i="1" dirty="0" err="1"/>
              <a:t>qdisc</a:t>
            </a:r>
            <a:r>
              <a:rPr lang="en-US" sz="1700" i="1" dirty="0"/>
              <a:t> </a:t>
            </a:r>
            <a:r>
              <a:rPr lang="en-US" sz="1700" i="1" dirty="0" err="1"/>
              <a:t>noop</a:t>
            </a:r>
            <a:r>
              <a:rPr lang="en-US" sz="1700" i="1" dirty="0"/>
              <a:t> state DOWN mode DEFAULT group default </a:t>
            </a:r>
            <a:r>
              <a:rPr lang="en-US" sz="1700" i="1" dirty="0" err="1"/>
              <a:t>qlen</a:t>
            </a:r>
            <a:r>
              <a:rPr lang="en-US" sz="1700" i="1" dirty="0"/>
              <a:t> 1000</a:t>
            </a:r>
          </a:p>
          <a:p>
            <a:pPr marL="0" indent="0">
              <a:buNone/>
            </a:pPr>
            <a:r>
              <a:rPr lang="en-US" sz="1700" i="1" dirty="0"/>
              <a:t>    link/ether fa:16:3e:22:a9:a9 </a:t>
            </a:r>
            <a:r>
              <a:rPr lang="en-US" sz="1700" i="1" dirty="0" err="1"/>
              <a:t>brd</a:t>
            </a:r>
            <a:r>
              <a:rPr lang="en-US" sz="1700" i="1" dirty="0"/>
              <a:t> </a:t>
            </a:r>
            <a:r>
              <a:rPr lang="en-US" sz="1700" i="1" dirty="0" err="1"/>
              <a:t>ff:ff:ff:ff:ff:ff</a:t>
            </a:r>
            <a:r>
              <a:rPr lang="en-US" sz="1700" i="1" dirty="0"/>
              <a:t> link-</a:t>
            </a:r>
            <a:r>
              <a:rPr lang="en-US" sz="1700" i="1" dirty="0" err="1"/>
              <a:t>netnsid</a:t>
            </a:r>
            <a:r>
              <a:rPr lang="en-US" sz="1700" i="1" dirty="0"/>
              <a:t> 0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C98266-CF49-49C5-9621-BEE6B64A6A07}"/>
              </a:ext>
            </a:extLst>
          </p:cNvPr>
          <p:cNvSpPr/>
          <p:nvPr/>
        </p:nvSpPr>
        <p:spPr>
          <a:xfrm>
            <a:off x="7724042" y="2971100"/>
            <a:ext cx="39360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sbg_ADC-1:~ # ls /var/run/</a:t>
            </a:r>
            <a:r>
              <a:rPr lang="en-US" dirty="0" err="1"/>
              <a:t>netns</a:t>
            </a:r>
            <a:endParaRPr lang="en-US" dirty="0"/>
          </a:p>
          <a:p>
            <a:r>
              <a:rPr lang="en-US" dirty="0"/>
              <a:t>alb_1_alb_1_fee1  </a:t>
            </a:r>
            <a:r>
              <a:rPr lang="en-US" b="1" dirty="0" err="1"/>
              <a:t>ns_test</a:t>
            </a:r>
            <a:r>
              <a:rPr lang="en-US" b="1" dirty="0"/>
              <a:t>  </a:t>
            </a:r>
            <a:r>
              <a:rPr lang="en-US" dirty="0"/>
              <a:t>vr_0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43E2DC19-7426-4E87-A856-214C8F868A57}"/>
              </a:ext>
            </a:extLst>
          </p:cNvPr>
          <p:cNvSpPr/>
          <p:nvPr/>
        </p:nvSpPr>
        <p:spPr>
          <a:xfrm>
            <a:off x="5848003" y="3051950"/>
            <a:ext cx="1322773" cy="484632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682D2F-9C8F-4E98-A132-37AF36D98F00}"/>
              </a:ext>
            </a:extLst>
          </p:cNvPr>
          <p:cNvSpPr/>
          <p:nvPr/>
        </p:nvSpPr>
        <p:spPr>
          <a:xfrm>
            <a:off x="7724042" y="1865591"/>
            <a:ext cx="39360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sbg_ADC-1:~ # ls /var/run/</a:t>
            </a:r>
            <a:r>
              <a:rPr lang="en-US" dirty="0" err="1"/>
              <a:t>netns</a:t>
            </a:r>
            <a:endParaRPr lang="en-US" dirty="0"/>
          </a:p>
          <a:p>
            <a:r>
              <a:rPr lang="en-US" dirty="0"/>
              <a:t>alb_1_alb_1_fee1  vr_0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00019B-7574-47A8-97CC-5D08FA035B4B}"/>
              </a:ext>
            </a:extLst>
          </p:cNvPr>
          <p:cNvSpPr/>
          <p:nvPr/>
        </p:nvSpPr>
        <p:spPr>
          <a:xfrm>
            <a:off x="7791404" y="3891943"/>
            <a:ext cx="2299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dev_net_set</a:t>
            </a:r>
            <a:r>
              <a:rPr lang="en-US" dirty="0"/>
              <a:t>(dev, net);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912AF6-EA12-45A1-9318-9BB845E2EE3F}"/>
              </a:ext>
            </a:extLst>
          </p:cNvPr>
          <p:cNvSpPr/>
          <p:nvPr/>
        </p:nvSpPr>
        <p:spPr>
          <a:xfrm>
            <a:off x="689764" y="6136079"/>
            <a:ext cx="78165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https://blogs.igalia.com/dpino/2016/04/10/network-namespaces/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58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/>
      <p:bldP spid="8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1C5A1E69-2243-41F2-89CC-FF2299B3A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General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1D38BF-C63E-4924-8C5D-7E5A585B0494}"/>
              </a:ext>
            </a:extLst>
          </p:cNvPr>
          <p:cNvSpPr txBox="1"/>
          <p:nvPr/>
        </p:nvSpPr>
        <p:spPr>
          <a:xfrm>
            <a:off x="838200" y="1441992"/>
            <a:ext cx="8797345" cy="44670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Supply VIP function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Support TCP Traffics Distribution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Support ESP Traffics Distribution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Support SCTP Single-homing and Multi-homing traffics Distribution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Support UDP Traffics Distribution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Support BGP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K8S Pod Service Discovery.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LB Service Discovery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E13D5D-86CA-4769-B3A1-CB8916186A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D0A4BCA-33C2-42B8-BC22-BA63ED67B1A9}"/>
              </a:ext>
            </a:extLst>
          </p:cNvPr>
          <p:cNvSpPr/>
          <p:nvPr/>
        </p:nvSpPr>
        <p:spPr>
          <a:xfrm>
            <a:off x="838200" y="5909049"/>
            <a:ext cx="5386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u="sng" dirty="0">
                <a:solidFill>
                  <a:schemeClr val="bg1"/>
                </a:solidFill>
              </a:rPr>
              <a:t>https://gerrit.ericsson.se/#/c/5802199</a:t>
            </a:r>
            <a:r>
              <a:rPr lang="en-US" u="sng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00231294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251A0984-0DC6-4991-AEA9-3AA3B9836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70" y="7382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Service Discovery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41E2B98C-165E-45EC-88C9-7E572CEB000C}"/>
              </a:ext>
            </a:extLst>
          </p:cNvPr>
          <p:cNvSpPr/>
          <p:nvPr/>
        </p:nvSpPr>
        <p:spPr>
          <a:xfrm>
            <a:off x="673480" y="2083175"/>
            <a:ext cx="3060981" cy="278960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02C733FC-E76A-4D67-A906-FE7E2FAC877B}"/>
              </a:ext>
            </a:extLst>
          </p:cNvPr>
          <p:cNvSpPr/>
          <p:nvPr/>
        </p:nvSpPr>
        <p:spPr>
          <a:xfrm>
            <a:off x="832662" y="2253347"/>
            <a:ext cx="2724336" cy="1974845"/>
          </a:xfrm>
          <a:prstGeom prst="rect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CA53487D-FC16-4E20-B16A-8316D70B669B}"/>
              </a:ext>
            </a:extLst>
          </p:cNvPr>
          <p:cNvSpPr/>
          <p:nvPr/>
        </p:nvSpPr>
        <p:spPr>
          <a:xfrm>
            <a:off x="1802296" y="2268849"/>
            <a:ext cx="1672389" cy="435802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685DA766-D031-4DFC-AE6F-C74242C87DA4}"/>
              </a:ext>
            </a:extLst>
          </p:cNvPr>
          <p:cNvSpPr/>
          <p:nvPr/>
        </p:nvSpPr>
        <p:spPr>
          <a:xfrm>
            <a:off x="1890060" y="3572044"/>
            <a:ext cx="1584625" cy="43446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whiteboard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16C726A0-890F-447B-9FB5-438DD0F3CE7B}"/>
              </a:ext>
            </a:extLst>
          </p:cNvPr>
          <p:cNvSpPr/>
          <p:nvPr/>
        </p:nvSpPr>
        <p:spPr>
          <a:xfrm>
            <a:off x="832621" y="2288257"/>
            <a:ext cx="680116" cy="1703526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adc</a:t>
            </a:r>
            <a:r>
              <a:rPr lang="en-US" dirty="0">
                <a:solidFill>
                  <a:schemeClr val="bg1"/>
                </a:solidFill>
              </a:rPr>
              <a:t> controller</a:t>
            </a: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72F7DDF2-7C64-4072-B6BF-4117E3317AA6}"/>
              </a:ext>
            </a:extLst>
          </p:cNvPr>
          <p:cNvSpPr/>
          <p:nvPr/>
        </p:nvSpPr>
        <p:spPr>
          <a:xfrm>
            <a:off x="1838494" y="3004051"/>
            <a:ext cx="1672389" cy="327891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FE Controller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19234BD-3DDF-4B6E-BBE3-DF5B0A5664DF}"/>
              </a:ext>
            </a:extLst>
          </p:cNvPr>
          <p:cNvCxnSpPr/>
          <p:nvPr/>
        </p:nvCxnSpPr>
        <p:spPr>
          <a:xfrm>
            <a:off x="1512737" y="2486750"/>
            <a:ext cx="28955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429CEE82-C9D5-4021-B500-52FCFC75E9AC}"/>
              </a:ext>
            </a:extLst>
          </p:cNvPr>
          <p:cNvSpPr/>
          <p:nvPr/>
        </p:nvSpPr>
        <p:spPr>
          <a:xfrm>
            <a:off x="4393968" y="1248373"/>
            <a:ext cx="2724336" cy="396590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K8S O&amp;M Service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BDEB393-6214-4066-8D16-7048CF1AB157}"/>
              </a:ext>
            </a:extLst>
          </p:cNvPr>
          <p:cNvCxnSpPr>
            <a:cxnSpLocks/>
          </p:cNvCxnSpPr>
          <p:nvPr/>
        </p:nvCxnSpPr>
        <p:spPr>
          <a:xfrm flipH="1">
            <a:off x="1512738" y="3735953"/>
            <a:ext cx="342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D0B9DE1-1624-40C5-9DDA-B82BA6152892}"/>
              </a:ext>
            </a:extLst>
          </p:cNvPr>
          <p:cNvCxnSpPr>
            <a:stCxn id="73" idx="1"/>
          </p:cNvCxnSpPr>
          <p:nvPr/>
        </p:nvCxnSpPr>
        <p:spPr>
          <a:xfrm flipH="1">
            <a:off x="1466663" y="3167997"/>
            <a:ext cx="371831" cy="7594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982637EE-0AB1-40CD-863F-A834EDD32EEB}"/>
              </a:ext>
            </a:extLst>
          </p:cNvPr>
          <p:cNvCxnSpPr>
            <a:cxnSpLocks/>
          </p:cNvCxnSpPr>
          <p:nvPr/>
        </p:nvCxnSpPr>
        <p:spPr>
          <a:xfrm flipV="1">
            <a:off x="6230478" y="6225840"/>
            <a:ext cx="21894" cy="37580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4E8C603B-1EFF-4F4D-B700-2342361F13EA}"/>
              </a:ext>
            </a:extLst>
          </p:cNvPr>
          <p:cNvCxnSpPr>
            <a:cxnSpLocks/>
            <a:stCxn id="75" idx="2"/>
            <a:endCxn id="68" idx="0"/>
          </p:cNvCxnSpPr>
          <p:nvPr/>
        </p:nvCxnSpPr>
        <p:spPr>
          <a:xfrm flipH="1">
            <a:off x="2203971" y="1644963"/>
            <a:ext cx="3552165" cy="438212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BDF83AAA-2A89-46FB-8B5F-14A06AE7BA3E}"/>
              </a:ext>
            </a:extLst>
          </p:cNvPr>
          <p:cNvCxnSpPr>
            <a:cxnSpLocks/>
          </p:cNvCxnSpPr>
          <p:nvPr/>
        </p:nvCxnSpPr>
        <p:spPr>
          <a:xfrm>
            <a:off x="1512737" y="3027783"/>
            <a:ext cx="296154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9626EEE3-407C-4B89-8FB9-BAA2C93EAAFE}"/>
              </a:ext>
            </a:extLst>
          </p:cNvPr>
          <p:cNvCxnSpPr/>
          <p:nvPr/>
        </p:nvCxnSpPr>
        <p:spPr>
          <a:xfrm flipH="1">
            <a:off x="1466663" y="3331942"/>
            <a:ext cx="371831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FAA015DA-71B8-493F-B50E-0F7AC23024AA}"/>
              </a:ext>
            </a:extLst>
          </p:cNvPr>
          <p:cNvCxnSpPr/>
          <p:nvPr/>
        </p:nvCxnSpPr>
        <p:spPr>
          <a:xfrm flipH="1">
            <a:off x="7869215" y="6316297"/>
            <a:ext cx="342228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1A587705-F7F9-45D8-BFEF-EF9591B76FB3}"/>
              </a:ext>
            </a:extLst>
          </p:cNvPr>
          <p:cNvCxnSpPr/>
          <p:nvPr/>
        </p:nvCxnSpPr>
        <p:spPr>
          <a:xfrm flipH="1">
            <a:off x="7864635" y="6465391"/>
            <a:ext cx="371831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DF5608FE-CB4E-4F4E-94A2-B7DF44869779}"/>
              </a:ext>
            </a:extLst>
          </p:cNvPr>
          <p:cNvSpPr txBox="1"/>
          <p:nvPr/>
        </p:nvSpPr>
        <p:spPr>
          <a:xfrm>
            <a:off x="8359533" y="6379835"/>
            <a:ext cx="1661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Alb Service Discovery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7306BE4A-F331-46A5-87DA-F9F2515C5303}"/>
              </a:ext>
            </a:extLst>
          </p:cNvPr>
          <p:cNvSpPr/>
          <p:nvPr/>
        </p:nvSpPr>
        <p:spPr>
          <a:xfrm>
            <a:off x="7828234" y="6230801"/>
            <a:ext cx="494898" cy="618782"/>
          </a:xfrm>
          <a:prstGeom prst="rect">
            <a:avLst/>
          </a:prstGeom>
          <a:noFill/>
          <a:ln>
            <a:solidFill>
              <a:schemeClr val="tx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B9ED4F9C-DB13-4BE3-8802-383FE51C8542}"/>
              </a:ext>
            </a:extLst>
          </p:cNvPr>
          <p:cNvCxnSpPr/>
          <p:nvPr/>
        </p:nvCxnSpPr>
        <p:spPr>
          <a:xfrm>
            <a:off x="2391123" y="6475908"/>
            <a:ext cx="396381" cy="0"/>
          </a:xfrm>
          <a:prstGeom prst="straightConnector1">
            <a:avLst/>
          </a:prstGeom>
          <a:ln>
            <a:solidFill>
              <a:schemeClr val="accent6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FE2226A3-CEE0-4F0F-822C-BB5BC8C95351}"/>
              </a:ext>
            </a:extLst>
          </p:cNvPr>
          <p:cNvSpPr txBox="1"/>
          <p:nvPr/>
        </p:nvSpPr>
        <p:spPr>
          <a:xfrm>
            <a:off x="2767917" y="6337408"/>
            <a:ext cx="1661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Pod Service Discovery</a:t>
            </a: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4053A999-FC61-4E06-945F-288E5E25B3E8}"/>
              </a:ext>
            </a:extLst>
          </p:cNvPr>
          <p:cNvSpPr/>
          <p:nvPr/>
        </p:nvSpPr>
        <p:spPr>
          <a:xfrm>
            <a:off x="832621" y="4311748"/>
            <a:ext cx="2724336" cy="430739"/>
          </a:xfrm>
          <a:prstGeom prst="roundRect">
            <a:avLst/>
          </a:prstGeom>
          <a:solidFill>
            <a:srgbClr val="BCC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GoLB</a:t>
            </a:r>
            <a:endParaRPr lang="en-US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188F14B-787D-4073-9B93-D9E1DE4A248F}"/>
              </a:ext>
            </a:extLst>
          </p:cNvPr>
          <p:cNvSpPr/>
          <p:nvPr/>
        </p:nvSpPr>
        <p:spPr>
          <a:xfrm>
            <a:off x="4791859" y="2098570"/>
            <a:ext cx="3060981" cy="278960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9E89B4B2-CD8A-4F41-A350-0080660951C8}"/>
              </a:ext>
            </a:extLst>
          </p:cNvPr>
          <p:cNvSpPr/>
          <p:nvPr/>
        </p:nvSpPr>
        <p:spPr>
          <a:xfrm>
            <a:off x="4951041" y="2268742"/>
            <a:ext cx="2724336" cy="1974845"/>
          </a:xfrm>
          <a:prstGeom prst="rect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F12C6B4F-6FC8-4B51-9C92-FE44A23118EB}"/>
              </a:ext>
            </a:extLst>
          </p:cNvPr>
          <p:cNvSpPr/>
          <p:nvPr/>
        </p:nvSpPr>
        <p:spPr>
          <a:xfrm>
            <a:off x="5920675" y="2284244"/>
            <a:ext cx="1672389" cy="435802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2C2516A-F3EE-4513-8AFF-8903C8925BD4}"/>
              </a:ext>
            </a:extLst>
          </p:cNvPr>
          <p:cNvSpPr/>
          <p:nvPr/>
        </p:nvSpPr>
        <p:spPr>
          <a:xfrm>
            <a:off x="6008439" y="3587439"/>
            <a:ext cx="1584625" cy="43446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whiteboard</a:t>
            </a:r>
          </a:p>
        </p:txBody>
      </p:sp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09D0C7FE-8DFD-4124-865A-3D916DC9501E}"/>
              </a:ext>
            </a:extLst>
          </p:cNvPr>
          <p:cNvSpPr/>
          <p:nvPr/>
        </p:nvSpPr>
        <p:spPr>
          <a:xfrm>
            <a:off x="4951000" y="2303652"/>
            <a:ext cx="680116" cy="1703526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adc</a:t>
            </a:r>
            <a:r>
              <a:rPr lang="en-US" dirty="0">
                <a:solidFill>
                  <a:schemeClr val="bg1"/>
                </a:solidFill>
              </a:rPr>
              <a:t> controller</a:t>
            </a:r>
          </a:p>
        </p:txBody>
      </p:sp>
      <p:sp>
        <p:nvSpPr>
          <p:cNvPr id="102" name="Rectangle: Rounded Corners 101">
            <a:extLst>
              <a:ext uri="{FF2B5EF4-FFF2-40B4-BE49-F238E27FC236}">
                <a16:creationId xmlns:a16="http://schemas.microsoft.com/office/drawing/2014/main" id="{9F7A5389-1EAE-460C-A075-C6E7F57CC55E}"/>
              </a:ext>
            </a:extLst>
          </p:cNvPr>
          <p:cNvSpPr/>
          <p:nvPr/>
        </p:nvSpPr>
        <p:spPr>
          <a:xfrm>
            <a:off x="5956873" y="3019446"/>
            <a:ext cx="1672389" cy="327891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BF Controller</a:t>
            </a: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BD807377-8AAB-49CA-A9CD-D9FF8847F7C9}"/>
              </a:ext>
            </a:extLst>
          </p:cNvPr>
          <p:cNvCxnSpPr/>
          <p:nvPr/>
        </p:nvCxnSpPr>
        <p:spPr>
          <a:xfrm>
            <a:off x="5631116" y="2502145"/>
            <a:ext cx="28955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17E10BBB-9D8E-487E-A074-95DD3C59BBDD}"/>
              </a:ext>
            </a:extLst>
          </p:cNvPr>
          <p:cNvCxnSpPr>
            <a:cxnSpLocks/>
          </p:cNvCxnSpPr>
          <p:nvPr/>
        </p:nvCxnSpPr>
        <p:spPr>
          <a:xfrm flipH="1">
            <a:off x="5631117" y="3751348"/>
            <a:ext cx="342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C0C13C0B-8705-4E7D-A581-5470D838F204}"/>
              </a:ext>
            </a:extLst>
          </p:cNvPr>
          <p:cNvCxnSpPr>
            <a:stCxn id="102" idx="1"/>
          </p:cNvCxnSpPr>
          <p:nvPr/>
        </p:nvCxnSpPr>
        <p:spPr>
          <a:xfrm flipH="1">
            <a:off x="5585042" y="3183392"/>
            <a:ext cx="371831" cy="7594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6729F39F-22E4-40C9-A8C2-6980909FCAB8}"/>
              </a:ext>
            </a:extLst>
          </p:cNvPr>
          <p:cNvCxnSpPr>
            <a:cxnSpLocks/>
          </p:cNvCxnSpPr>
          <p:nvPr/>
        </p:nvCxnSpPr>
        <p:spPr>
          <a:xfrm>
            <a:off x="5631116" y="3043178"/>
            <a:ext cx="296154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00C42D98-823E-4475-AB2C-C47B05AD2CAD}"/>
              </a:ext>
            </a:extLst>
          </p:cNvPr>
          <p:cNvCxnSpPr/>
          <p:nvPr/>
        </p:nvCxnSpPr>
        <p:spPr>
          <a:xfrm flipH="1">
            <a:off x="5585042" y="3347337"/>
            <a:ext cx="371831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ectangle: Rounded Corners 108">
            <a:extLst>
              <a:ext uri="{FF2B5EF4-FFF2-40B4-BE49-F238E27FC236}">
                <a16:creationId xmlns:a16="http://schemas.microsoft.com/office/drawing/2014/main" id="{8B8BE24E-18D4-4135-82DE-D9D0640A1E8E}"/>
              </a:ext>
            </a:extLst>
          </p:cNvPr>
          <p:cNvSpPr/>
          <p:nvPr/>
        </p:nvSpPr>
        <p:spPr>
          <a:xfrm>
            <a:off x="4951000" y="4327143"/>
            <a:ext cx="2724336" cy="430739"/>
          </a:xfrm>
          <a:prstGeom prst="roundRect">
            <a:avLst/>
          </a:prstGeom>
          <a:solidFill>
            <a:srgbClr val="BCC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GoLB</a:t>
            </a:r>
            <a:endParaRPr lang="en-US"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E330F752-04A7-4152-8D8B-48914A89814D}"/>
              </a:ext>
            </a:extLst>
          </p:cNvPr>
          <p:cNvSpPr/>
          <p:nvPr/>
        </p:nvSpPr>
        <p:spPr>
          <a:xfrm>
            <a:off x="8771449" y="2126878"/>
            <a:ext cx="3060981" cy="2789608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B79D468D-9AA0-4D9F-A965-631B177EE167}"/>
              </a:ext>
            </a:extLst>
          </p:cNvPr>
          <p:cNvSpPr/>
          <p:nvPr/>
        </p:nvSpPr>
        <p:spPr>
          <a:xfrm>
            <a:off x="8930631" y="2297050"/>
            <a:ext cx="2724336" cy="1974845"/>
          </a:xfrm>
          <a:prstGeom prst="rect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1" name="Rectangle: Rounded Corners 120">
            <a:extLst>
              <a:ext uri="{FF2B5EF4-FFF2-40B4-BE49-F238E27FC236}">
                <a16:creationId xmlns:a16="http://schemas.microsoft.com/office/drawing/2014/main" id="{517FA9B0-D338-41D9-99B0-E9C3C38BCC09}"/>
              </a:ext>
            </a:extLst>
          </p:cNvPr>
          <p:cNvSpPr/>
          <p:nvPr/>
        </p:nvSpPr>
        <p:spPr>
          <a:xfrm>
            <a:off x="9900265" y="2312552"/>
            <a:ext cx="1672389" cy="435802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API</a:t>
            </a: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5CFB0989-E1C2-48F1-97DB-79E6B900BC12}"/>
              </a:ext>
            </a:extLst>
          </p:cNvPr>
          <p:cNvSpPr/>
          <p:nvPr/>
        </p:nvSpPr>
        <p:spPr>
          <a:xfrm>
            <a:off x="9988029" y="3615747"/>
            <a:ext cx="1584625" cy="43446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whiteboard</a:t>
            </a:r>
          </a:p>
        </p:txBody>
      </p:sp>
      <p:sp>
        <p:nvSpPr>
          <p:cNvPr id="141" name="Rectangle: Rounded Corners 140">
            <a:extLst>
              <a:ext uri="{FF2B5EF4-FFF2-40B4-BE49-F238E27FC236}">
                <a16:creationId xmlns:a16="http://schemas.microsoft.com/office/drawing/2014/main" id="{5AF5BCF2-A345-49CE-82D4-6AC3253063C5}"/>
              </a:ext>
            </a:extLst>
          </p:cNvPr>
          <p:cNvSpPr/>
          <p:nvPr/>
        </p:nvSpPr>
        <p:spPr>
          <a:xfrm>
            <a:off x="8930590" y="2331960"/>
            <a:ext cx="680116" cy="1703526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adc</a:t>
            </a:r>
            <a:r>
              <a:rPr lang="en-US" dirty="0">
                <a:solidFill>
                  <a:schemeClr val="bg1"/>
                </a:solidFill>
              </a:rPr>
              <a:t> controller</a:t>
            </a: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4CC8A942-4CF3-4FA6-9859-384B3EA7DC6F}"/>
              </a:ext>
            </a:extLst>
          </p:cNvPr>
          <p:cNvSpPr/>
          <p:nvPr/>
        </p:nvSpPr>
        <p:spPr>
          <a:xfrm>
            <a:off x="9936463" y="3047754"/>
            <a:ext cx="1672389" cy="327891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PN Controller</a:t>
            </a:r>
          </a:p>
        </p:txBody>
      </p: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2246399A-5D0D-4EEF-BCFA-4CD3C2533E41}"/>
              </a:ext>
            </a:extLst>
          </p:cNvPr>
          <p:cNvCxnSpPr/>
          <p:nvPr/>
        </p:nvCxnSpPr>
        <p:spPr>
          <a:xfrm>
            <a:off x="9610706" y="2530453"/>
            <a:ext cx="28955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755E64A3-E810-4B33-B219-ED0EBCCE79CF}"/>
              </a:ext>
            </a:extLst>
          </p:cNvPr>
          <p:cNvCxnSpPr>
            <a:cxnSpLocks/>
          </p:cNvCxnSpPr>
          <p:nvPr/>
        </p:nvCxnSpPr>
        <p:spPr>
          <a:xfrm flipH="1">
            <a:off x="9610707" y="3779656"/>
            <a:ext cx="342227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43CAAE82-5724-4644-AE0C-E02ABAA13378}"/>
              </a:ext>
            </a:extLst>
          </p:cNvPr>
          <p:cNvCxnSpPr>
            <a:stCxn id="143" idx="1"/>
          </p:cNvCxnSpPr>
          <p:nvPr/>
        </p:nvCxnSpPr>
        <p:spPr>
          <a:xfrm flipH="1">
            <a:off x="9564632" y="3211700"/>
            <a:ext cx="371831" cy="7594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01BF82C7-EA38-4530-B78C-63196ADD7838}"/>
              </a:ext>
            </a:extLst>
          </p:cNvPr>
          <p:cNvCxnSpPr>
            <a:cxnSpLocks/>
          </p:cNvCxnSpPr>
          <p:nvPr/>
        </p:nvCxnSpPr>
        <p:spPr>
          <a:xfrm>
            <a:off x="9610706" y="3071486"/>
            <a:ext cx="296154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BBA26661-3B6E-4C89-9598-0BF6B5B94942}"/>
              </a:ext>
            </a:extLst>
          </p:cNvPr>
          <p:cNvCxnSpPr/>
          <p:nvPr/>
        </p:nvCxnSpPr>
        <p:spPr>
          <a:xfrm flipH="1">
            <a:off x="9564632" y="3375645"/>
            <a:ext cx="371831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Rectangle: Rounded Corners 150">
            <a:extLst>
              <a:ext uri="{FF2B5EF4-FFF2-40B4-BE49-F238E27FC236}">
                <a16:creationId xmlns:a16="http://schemas.microsoft.com/office/drawing/2014/main" id="{04628496-70C4-4527-8143-C194EEB7798F}"/>
              </a:ext>
            </a:extLst>
          </p:cNvPr>
          <p:cNvSpPr/>
          <p:nvPr/>
        </p:nvSpPr>
        <p:spPr>
          <a:xfrm>
            <a:off x="8930590" y="4355451"/>
            <a:ext cx="2724336" cy="430739"/>
          </a:xfrm>
          <a:prstGeom prst="roundRect">
            <a:avLst/>
          </a:prstGeom>
          <a:solidFill>
            <a:srgbClr val="BCC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GoLB</a:t>
            </a:r>
            <a:endParaRPr lang="en-US" dirty="0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C6B4493C-279B-41CA-964B-2C9DDFDAB5D0}"/>
              </a:ext>
            </a:extLst>
          </p:cNvPr>
          <p:cNvSpPr/>
          <p:nvPr/>
        </p:nvSpPr>
        <p:spPr>
          <a:xfrm>
            <a:off x="764767" y="5803967"/>
            <a:ext cx="11158950" cy="306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K8S API Server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AE4091FB-7CDE-4B3A-93E5-DC408B1C2C82}"/>
              </a:ext>
            </a:extLst>
          </p:cNvPr>
          <p:cNvGrpSpPr/>
          <p:nvPr/>
        </p:nvGrpSpPr>
        <p:grpSpPr>
          <a:xfrm>
            <a:off x="2158025" y="3991783"/>
            <a:ext cx="8143915" cy="1812184"/>
            <a:chOff x="2158025" y="3991783"/>
            <a:chExt cx="8143915" cy="1812184"/>
          </a:xfrm>
        </p:grpSpPr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7204528C-F3EA-4717-B797-887ADBDF40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8025" y="3991783"/>
              <a:ext cx="0" cy="319965"/>
            </a:xfrm>
            <a:prstGeom prst="straightConnector1">
              <a:avLst/>
            </a:prstGeom>
            <a:ln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6F2752D0-A015-4516-9A11-FA97D2BA91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5970" y="4021904"/>
              <a:ext cx="0" cy="319965"/>
            </a:xfrm>
            <a:prstGeom prst="straightConnector1">
              <a:avLst/>
            </a:prstGeom>
            <a:ln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Arrow Connector 155">
              <a:extLst>
                <a:ext uri="{FF2B5EF4-FFF2-40B4-BE49-F238E27FC236}">
                  <a16:creationId xmlns:a16="http://schemas.microsoft.com/office/drawing/2014/main" id="{B1784931-B02A-41A1-A639-C6ACD2189E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168659" y="4050212"/>
              <a:ext cx="0" cy="319965"/>
            </a:xfrm>
            <a:prstGeom prst="straightConnector1">
              <a:avLst/>
            </a:prstGeom>
            <a:ln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Arrow Connector 157">
              <a:extLst>
                <a:ext uri="{FF2B5EF4-FFF2-40B4-BE49-F238E27FC236}">
                  <a16:creationId xmlns:a16="http://schemas.microsoft.com/office/drawing/2014/main" id="{61B9E0B4-95B6-4575-8DFE-CD156EE1DC3C}"/>
                </a:ext>
              </a:extLst>
            </p:cNvPr>
            <p:cNvCxnSpPr>
              <a:cxnSpLocks/>
              <a:stCxn id="68" idx="2"/>
            </p:cNvCxnSpPr>
            <p:nvPr/>
          </p:nvCxnSpPr>
          <p:spPr>
            <a:xfrm>
              <a:off x="2203971" y="4872783"/>
              <a:ext cx="0" cy="931184"/>
            </a:xfrm>
            <a:prstGeom prst="straightConnector1">
              <a:avLst/>
            </a:prstGeom>
            <a:ln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Arrow Connector 160">
              <a:extLst>
                <a:ext uri="{FF2B5EF4-FFF2-40B4-BE49-F238E27FC236}">
                  <a16:creationId xmlns:a16="http://schemas.microsoft.com/office/drawing/2014/main" id="{9F975AC1-9D18-48BE-9427-A796AF71871A}"/>
                </a:ext>
              </a:extLst>
            </p:cNvPr>
            <p:cNvCxnSpPr>
              <a:cxnSpLocks/>
              <a:stCxn id="152" idx="0"/>
              <a:endCxn id="109" idx="2"/>
            </p:cNvCxnSpPr>
            <p:nvPr/>
          </p:nvCxnSpPr>
          <p:spPr>
            <a:xfrm flipH="1" flipV="1">
              <a:off x="6313168" y="4757882"/>
              <a:ext cx="31074" cy="1046085"/>
            </a:xfrm>
            <a:prstGeom prst="straightConnector1">
              <a:avLst/>
            </a:prstGeom>
            <a:ln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>
              <a:extLst>
                <a:ext uri="{FF2B5EF4-FFF2-40B4-BE49-F238E27FC236}">
                  <a16:creationId xmlns:a16="http://schemas.microsoft.com/office/drawing/2014/main" id="{F551C322-9778-4E83-A074-B75F9C2D351F}"/>
                </a:ext>
              </a:extLst>
            </p:cNvPr>
            <p:cNvCxnSpPr>
              <a:cxnSpLocks/>
              <a:stCxn id="110" idx="2"/>
            </p:cNvCxnSpPr>
            <p:nvPr/>
          </p:nvCxnSpPr>
          <p:spPr>
            <a:xfrm>
              <a:off x="10301940" y="4916486"/>
              <a:ext cx="0" cy="848887"/>
            </a:xfrm>
            <a:prstGeom prst="straightConnector1">
              <a:avLst/>
            </a:prstGeom>
            <a:ln>
              <a:solidFill>
                <a:schemeClr val="accent6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Oval 164">
            <a:extLst>
              <a:ext uri="{FF2B5EF4-FFF2-40B4-BE49-F238E27FC236}">
                <a16:creationId xmlns:a16="http://schemas.microsoft.com/office/drawing/2014/main" id="{631E2854-4040-4FDC-BF47-4F53DD947E73}"/>
              </a:ext>
            </a:extLst>
          </p:cNvPr>
          <p:cNvSpPr/>
          <p:nvPr/>
        </p:nvSpPr>
        <p:spPr>
          <a:xfrm>
            <a:off x="673480" y="5159376"/>
            <a:ext cx="11228314" cy="364381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K8S cluster</a:t>
            </a:r>
          </a:p>
        </p:txBody>
      </p: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FC60276A-1F31-4BC1-8B13-99C5A131CA66}"/>
              </a:ext>
            </a:extLst>
          </p:cNvPr>
          <p:cNvCxnSpPr>
            <a:stCxn id="75" idx="2"/>
            <a:endCxn id="97" idx="0"/>
          </p:cNvCxnSpPr>
          <p:nvPr/>
        </p:nvCxnSpPr>
        <p:spPr>
          <a:xfrm>
            <a:off x="5756136" y="1644963"/>
            <a:ext cx="566214" cy="453607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04430BE8-8C8C-4327-A45F-90D92D0B6CEA}"/>
              </a:ext>
            </a:extLst>
          </p:cNvPr>
          <p:cNvCxnSpPr>
            <a:stCxn id="75" idx="2"/>
            <a:endCxn id="110" idx="0"/>
          </p:cNvCxnSpPr>
          <p:nvPr/>
        </p:nvCxnSpPr>
        <p:spPr>
          <a:xfrm>
            <a:off x="5756136" y="1644963"/>
            <a:ext cx="4545804" cy="4819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>
            <a:extLst>
              <a:ext uri="{FF2B5EF4-FFF2-40B4-BE49-F238E27FC236}">
                <a16:creationId xmlns:a16="http://schemas.microsoft.com/office/drawing/2014/main" id="{D7F3DE36-EE43-433C-B713-D159FF1A8D17}"/>
              </a:ext>
            </a:extLst>
          </p:cNvPr>
          <p:cNvSpPr txBox="1"/>
          <p:nvPr/>
        </p:nvSpPr>
        <p:spPr>
          <a:xfrm>
            <a:off x="3474685" y="1679164"/>
            <a:ext cx="9083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alb</a:t>
            </a:r>
            <a:r>
              <a:rPr lang="en-US" sz="1400" dirty="0">
                <a:solidFill>
                  <a:schemeClr val="bg1"/>
                </a:solidFill>
              </a:rPr>
              <a:t> config</a:t>
            </a:r>
          </a:p>
        </p:txBody>
      </p: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0AE667A5-358A-4E50-BCF5-8164A7E50A24}"/>
              </a:ext>
            </a:extLst>
          </p:cNvPr>
          <p:cNvCxnSpPr/>
          <p:nvPr/>
        </p:nvCxnSpPr>
        <p:spPr>
          <a:xfrm>
            <a:off x="3031958" y="4035486"/>
            <a:ext cx="0" cy="1123890"/>
          </a:xfrm>
          <a:prstGeom prst="straightConnector1">
            <a:avLst/>
          </a:prstGeom>
          <a:ln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77F7E287-15BA-4E88-9B67-E26B167FB912}"/>
              </a:ext>
            </a:extLst>
          </p:cNvPr>
          <p:cNvCxnSpPr>
            <a:cxnSpLocks/>
          </p:cNvCxnSpPr>
          <p:nvPr/>
        </p:nvCxnSpPr>
        <p:spPr>
          <a:xfrm>
            <a:off x="7279105" y="4035486"/>
            <a:ext cx="0" cy="1245438"/>
          </a:xfrm>
          <a:prstGeom prst="straightConnector1">
            <a:avLst/>
          </a:prstGeom>
          <a:ln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1FFD1564-5906-4466-9A59-A212CE3D5F92}"/>
              </a:ext>
            </a:extLst>
          </p:cNvPr>
          <p:cNvCxnSpPr/>
          <p:nvPr/>
        </p:nvCxnSpPr>
        <p:spPr>
          <a:xfrm>
            <a:off x="11177337" y="4050212"/>
            <a:ext cx="0" cy="1230712"/>
          </a:xfrm>
          <a:prstGeom prst="straightConnector1">
            <a:avLst/>
          </a:prstGeom>
          <a:ln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F971D8BA-8EAE-4228-93D0-C9CBD6F01ACC}"/>
              </a:ext>
            </a:extLst>
          </p:cNvPr>
          <p:cNvCxnSpPr/>
          <p:nvPr/>
        </p:nvCxnSpPr>
        <p:spPr>
          <a:xfrm>
            <a:off x="4548964" y="6448218"/>
            <a:ext cx="396381" cy="0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FBB3E595-3012-4B97-B7C9-BC284E0415A7}"/>
              </a:ext>
            </a:extLst>
          </p:cNvPr>
          <p:cNvSpPr txBox="1"/>
          <p:nvPr/>
        </p:nvSpPr>
        <p:spPr>
          <a:xfrm>
            <a:off x="4981746" y="6379835"/>
            <a:ext cx="16618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Internal call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D17C1F59-DEFB-4693-B2E0-4573EFE547EC}"/>
              </a:ext>
            </a:extLst>
          </p:cNvPr>
          <p:cNvCxnSpPr>
            <a:cxnSpLocks/>
          </p:cNvCxnSpPr>
          <p:nvPr/>
        </p:nvCxnSpPr>
        <p:spPr>
          <a:xfrm>
            <a:off x="4548964" y="6607162"/>
            <a:ext cx="43511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Arrow Connector 181">
            <a:extLst>
              <a:ext uri="{FF2B5EF4-FFF2-40B4-BE49-F238E27FC236}">
                <a16:creationId xmlns:a16="http://schemas.microsoft.com/office/drawing/2014/main" id="{7FC62C6C-78D3-49E8-95EB-11CE14FD87C5}"/>
              </a:ext>
            </a:extLst>
          </p:cNvPr>
          <p:cNvCxnSpPr/>
          <p:nvPr/>
        </p:nvCxnSpPr>
        <p:spPr>
          <a:xfrm flipH="1">
            <a:off x="6106458" y="6512070"/>
            <a:ext cx="371831" cy="7594"/>
          </a:xfrm>
          <a:prstGeom prst="straightConnector1">
            <a:avLst/>
          </a:prstGeom>
          <a:ln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TextBox 182">
            <a:extLst>
              <a:ext uri="{FF2B5EF4-FFF2-40B4-BE49-F238E27FC236}">
                <a16:creationId xmlns:a16="http://schemas.microsoft.com/office/drawing/2014/main" id="{8191D6E9-9612-4726-9CE9-FBD487E7FC39}"/>
              </a:ext>
            </a:extLst>
          </p:cNvPr>
          <p:cNvSpPr txBox="1"/>
          <p:nvPr/>
        </p:nvSpPr>
        <p:spPr>
          <a:xfrm>
            <a:off x="6463003" y="6435549"/>
            <a:ext cx="7633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Protocol Z</a:t>
            </a: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91F97AF3-D994-45E2-AEE0-03770D9E4864}"/>
              </a:ext>
            </a:extLst>
          </p:cNvPr>
          <p:cNvCxnSpPr/>
          <p:nvPr/>
        </p:nvCxnSpPr>
        <p:spPr>
          <a:xfrm>
            <a:off x="7839126" y="6614407"/>
            <a:ext cx="396381" cy="0"/>
          </a:xfrm>
          <a:prstGeom prst="straightConnector1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5" name="Picture 184">
            <a:extLst>
              <a:ext uri="{FF2B5EF4-FFF2-40B4-BE49-F238E27FC236}">
                <a16:creationId xmlns:a16="http://schemas.microsoft.com/office/drawing/2014/main" id="{DAB3D412-7D32-4EBB-A85E-00FA178ECD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2757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251A0984-0DC6-4991-AEA9-3AA3B9836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70" y="73826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iptables rules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E4086BDA-79CE-4E8C-8577-9AAA04D9E4A6}"/>
              </a:ext>
            </a:extLst>
          </p:cNvPr>
          <p:cNvSpPr/>
          <p:nvPr/>
        </p:nvSpPr>
        <p:spPr>
          <a:xfrm>
            <a:off x="838170" y="1252548"/>
            <a:ext cx="10643937" cy="4678204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-apple-system"/>
              </a:rPr>
              <a:t>FE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-apple-system"/>
              </a:rPr>
              <a:t>     RAW:  -A PREROUTING -j NOTRACK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-apple-system"/>
              </a:rPr>
              <a:t>     Mangle: -A LLB1 -j HMARK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src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dst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-sport-mask 0xffff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dport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-mask 0xffff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hmark-rnd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 0xc175a3b8 --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-mod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-offset 1024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-apple-system"/>
              </a:rPr>
              <a:t>-A LLB1 -m mark --mark 0x0 -j DROP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bg1"/>
              </a:solidFill>
              <a:latin typeface="-apple-system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-apple-system"/>
              </a:rPr>
              <a:t>BF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-apple-system"/>
              </a:rPr>
              <a:t>    -A PREROUTING -s 10.21.0.4/32 -j FE_HMARK_FORWARDING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-apple-system"/>
              </a:rPr>
              <a:t>    -A FE_HMARK_FORWARDING -j HMARK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src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dst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-sport-mask 0xffff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dport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-mask 0xffff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hmark-rnd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 0xc175a3b8 --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-mod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-offset 2048</a:t>
            </a:r>
          </a:p>
          <a:p>
            <a:endParaRPr lang="en-US" sz="1600" dirty="0">
              <a:solidFill>
                <a:schemeClr val="bg1"/>
              </a:solidFill>
              <a:latin typeface="-apple-system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95C212-50A9-486E-BE20-BC5F4DD9EB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4481514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E4086BDA-79CE-4E8C-8577-9AAA04D9E4A6}"/>
              </a:ext>
            </a:extLst>
          </p:cNvPr>
          <p:cNvSpPr/>
          <p:nvPr/>
        </p:nvSpPr>
        <p:spPr>
          <a:xfrm>
            <a:off x="541969" y="548512"/>
            <a:ext cx="11241535" cy="5501763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-apple-system"/>
              </a:rPr>
              <a:t>BF</a:t>
            </a:r>
            <a:endParaRPr lang="en-US" sz="1600" dirty="0">
              <a:solidFill>
                <a:schemeClr val="bg1"/>
              </a:solidFill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-apple-system"/>
              </a:rPr>
              <a:t>     -A PREROUTING -d 10.21.0.4/32 -p 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tcp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 -j ADC_CONNTRACK_FORWARDING   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-apple-system"/>
              </a:rPr>
              <a:t>     -A LLB1_dVIP ! -p 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esp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 -j HMARK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src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dst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-sport-mask 0xffff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dport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-mask 0xffff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hmark-rnd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 0xc175a3b8 --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-mod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-offset 2048</a:t>
            </a:r>
            <a:br>
              <a:rPr lang="en-US" sz="1600" dirty="0">
                <a:solidFill>
                  <a:schemeClr val="bg1"/>
                </a:solidFill>
                <a:latin typeface="-apple-system"/>
              </a:rPr>
            </a:br>
            <a:r>
              <a:rPr lang="en-US" sz="1600" dirty="0">
                <a:solidFill>
                  <a:schemeClr val="bg1"/>
                </a:solidFill>
                <a:latin typeface="-apple-system"/>
              </a:rPr>
              <a:t>     -A LLB1_dVIP -p 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esp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 -j HMARK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src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dst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hmark-rnd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 0xc175a3b8 --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-mod 32 --</a:t>
            </a:r>
            <a:r>
              <a:rPr lang="en-US" sz="1600" dirty="0" err="1">
                <a:solidFill>
                  <a:schemeClr val="bg1"/>
                </a:solidFill>
                <a:latin typeface="-apple-system"/>
              </a:rPr>
              <a:t>hmark</a:t>
            </a:r>
            <a:r>
              <a:rPr lang="en-US" sz="1600" dirty="0">
                <a:solidFill>
                  <a:schemeClr val="bg1"/>
                </a:solidFill>
                <a:latin typeface="-apple-system"/>
              </a:rPr>
              <a:t>-offset 2048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  <a:latin typeface="-apple-system"/>
              </a:rPr>
              <a:t>     -A LLB1_dVIP -m mark --mark 0x0 -j DROP</a:t>
            </a:r>
            <a:endParaRPr lang="en-US" sz="1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     -A ADC_CONNTRACK_FORWARDING -p </a:t>
            </a:r>
            <a:r>
              <a:rPr lang="en-US" sz="1600" dirty="0" err="1">
                <a:solidFill>
                  <a:schemeClr val="bg1"/>
                </a:solidFill>
              </a:rPr>
              <a:t>tcp</a:t>
            </a:r>
            <a:r>
              <a:rPr lang="en-US" sz="1600" dirty="0">
                <a:solidFill>
                  <a:schemeClr val="bg1"/>
                </a:solidFill>
              </a:rPr>
              <a:t> -m </a:t>
            </a:r>
            <a:r>
              <a:rPr lang="en-US" sz="1600" dirty="0" err="1">
                <a:solidFill>
                  <a:schemeClr val="bg1"/>
                </a:solidFill>
              </a:rPr>
              <a:t>conntrack</a:t>
            </a:r>
            <a:r>
              <a:rPr lang="en-US" sz="1600" dirty="0">
                <a:solidFill>
                  <a:schemeClr val="bg1"/>
                </a:solidFill>
              </a:rPr>
              <a:t> --</a:t>
            </a:r>
            <a:r>
              <a:rPr lang="en-US" sz="1600" dirty="0" err="1">
                <a:solidFill>
                  <a:schemeClr val="bg1"/>
                </a:solidFill>
              </a:rPr>
              <a:t>ctstate</a:t>
            </a:r>
            <a:r>
              <a:rPr lang="en-US" sz="1600" dirty="0">
                <a:solidFill>
                  <a:schemeClr val="bg1"/>
                </a:solidFill>
              </a:rPr>
              <a:t> NEW -m </a:t>
            </a:r>
            <a:r>
              <a:rPr lang="en-US" sz="1600" dirty="0" err="1">
                <a:solidFill>
                  <a:schemeClr val="bg1"/>
                </a:solidFill>
              </a:rPr>
              <a:t>tcp</a:t>
            </a:r>
            <a:r>
              <a:rPr lang="en-US" sz="1600" dirty="0">
                <a:solidFill>
                  <a:schemeClr val="bg1"/>
                </a:solidFill>
              </a:rPr>
              <a:t> ! --</a:t>
            </a:r>
            <a:r>
              <a:rPr lang="en-US" sz="1600" dirty="0" err="1">
                <a:solidFill>
                  <a:schemeClr val="bg1"/>
                </a:solidFill>
              </a:rPr>
              <a:t>tcp</a:t>
            </a:r>
            <a:r>
              <a:rPr lang="en-US" sz="1600" dirty="0">
                <a:solidFill>
                  <a:schemeClr val="bg1"/>
                </a:solidFill>
              </a:rPr>
              <a:t>-flags FIN,SYN,RST,ACK SYN -j DROP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     -A ADC_CONNTRACK_FORWARDING -p </a:t>
            </a:r>
            <a:r>
              <a:rPr lang="en-US" sz="1600" dirty="0" err="1">
                <a:solidFill>
                  <a:schemeClr val="bg1"/>
                </a:solidFill>
              </a:rPr>
              <a:t>tcp</a:t>
            </a:r>
            <a:r>
              <a:rPr lang="en-US" sz="1600" dirty="0">
                <a:solidFill>
                  <a:schemeClr val="bg1"/>
                </a:solidFill>
              </a:rPr>
              <a:t> -m </a:t>
            </a:r>
            <a:r>
              <a:rPr lang="en-US" sz="1600" dirty="0" err="1">
                <a:solidFill>
                  <a:schemeClr val="bg1"/>
                </a:solidFill>
              </a:rPr>
              <a:t>tcp</a:t>
            </a:r>
            <a:r>
              <a:rPr lang="en-US" sz="1600" dirty="0">
                <a:solidFill>
                  <a:schemeClr val="bg1"/>
                </a:solidFill>
              </a:rPr>
              <a:t> ! --</a:t>
            </a:r>
            <a:r>
              <a:rPr lang="en-US" sz="1600" dirty="0" err="1">
                <a:solidFill>
                  <a:schemeClr val="bg1"/>
                </a:solidFill>
              </a:rPr>
              <a:t>tcp</a:t>
            </a:r>
            <a:r>
              <a:rPr lang="en-US" sz="1600" dirty="0">
                <a:solidFill>
                  <a:schemeClr val="bg1"/>
                </a:solidFill>
              </a:rPr>
              <a:t>-flags FIN,SYN,RST,ACK SYN -j CONNMARK --restore-mark --</a:t>
            </a:r>
            <a:r>
              <a:rPr lang="en-US" sz="1600" dirty="0" err="1">
                <a:solidFill>
                  <a:schemeClr val="bg1"/>
                </a:solidFill>
              </a:rPr>
              <a:t>nfmask</a:t>
            </a:r>
            <a:r>
              <a:rPr lang="en-US" sz="1600" dirty="0">
                <a:solidFill>
                  <a:schemeClr val="bg1"/>
                </a:solidFill>
              </a:rPr>
              <a:t> 0xffffffff --</a:t>
            </a:r>
            <a:r>
              <a:rPr lang="en-US" sz="1600" dirty="0" err="1">
                <a:solidFill>
                  <a:schemeClr val="bg1"/>
                </a:solidFill>
              </a:rPr>
              <a:t>ctmask</a:t>
            </a:r>
            <a:r>
              <a:rPr lang="en-US" sz="1600" dirty="0">
                <a:solidFill>
                  <a:schemeClr val="bg1"/>
                </a:solidFill>
              </a:rPr>
              <a:t> 0xffffffff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     -A ADC_CONNTRACK_FORWARDING -p </a:t>
            </a:r>
            <a:r>
              <a:rPr lang="en-US" sz="1600" dirty="0" err="1">
                <a:solidFill>
                  <a:schemeClr val="bg1"/>
                </a:solidFill>
              </a:rPr>
              <a:t>tcp</a:t>
            </a:r>
            <a:r>
              <a:rPr lang="en-US" sz="1600" dirty="0">
                <a:solidFill>
                  <a:schemeClr val="bg1"/>
                </a:solidFill>
              </a:rPr>
              <a:t> -m </a:t>
            </a:r>
            <a:r>
              <a:rPr lang="en-US" sz="1600" dirty="0" err="1">
                <a:solidFill>
                  <a:schemeClr val="bg1"/>
                </a:solidFill>
              </a:rPr>
              <a:t>tcp</a:t>
            </a:r>
            <a:r>
              <a:rPr lang="en-US" sz="1600" dirty="0">
                <a:solidFill>
                  <a:schemeClr val="bg1"/>
                </a:solidFill>
              </a:rPr>
              <a:t> ! --</a:t>
            </a:r>
            <a:r>
              <a:rPr lang="en-US" sz="1600" dirty="0" err="1">
                <a:solidFill>
                  <a:schemeClr val="bg1"/>
                </a:solidFill>
              </a:rPr>
              <a:t>tcp</a:t>
            </a:r>
            <a:r>
              <a:rPr lang="en-US" sz="1600" dirty="0">
                <a:solidFill>
                  <a:schemeClr val="bg1"/>
                </a:solidFill>
              </a:rPr>
              <a:t>-flags FIN,SYN,RST,ACK SYN -m mark --mark 0x0 -j DROP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PN 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    -A LLB1 -j HMARK --</a:t>
            </a:r>
            <a:r>
              <a:rPr lang="en-US" sz="1600" dirty="0" err="1">
                <a:solidFill>
                  <a:schemeClr val="bg1"/>
                </a:solidFill>
              </a:rPr>
              <a:t>hmark</a:t>
            </a:r>
            <a:r>
              <a:rPr lang="en-US" sz="1600" dirty="0">
                <a:solidFill>
                  <a:schemeClr val="bg1"/>
                </a:solidFill>
              </a:rPr>
              <a:t>-</a:t>
            </a:r>
            <a:r>
              <a:rPr lang="en-US" sz="1600" dirty="0" err="1">
                <a:solidFill>
                  <a:schemeClr val="bg1"/>
                </a:solidFill>
              </a:rPr>
              <a:t>src</a:t>
            </a:r>
            <a:r>
              <a:rPr lang="en-US" sz="1600" dirty="0">
                <a:solidFill>
                  <a:schemeClr val="bg1"/>
                </a:solidFill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</a:rPr>
              <a:t>hmark</a:t>
            </a:r>
            <a:r>
              <a:rPr lang="en-US" sz="1600" dirty="0">
                <a:solidFill>
                  <a:schemeClr val="bg1"/>
                </a:solidFill>
              </a:rPr>
              <a:t>-</a:t>
            </a:r>
            <a:r>
              <a:rPr lang="en-US" sz="1600" dirty="0" err="1">
                <a:solidFill>
                  <a:schemeClr val="bg1"/>
                </a:solidFill>
              </a:rPr>
              <a:t>dst</a:t>
            </a:r>
            <a:r>
              <a:rPr lang="en-US" sz="1600" dirty="0">
                <a:solidFill>
                  <a:schemeClr val="bg1"/>
                </a:solidFill>
              </a:rPr>
              <a:t>-prefix 32 --</a:t>
            </a:r>
            <a:r>
              <a:rPr lang="en-US" sz="1600" dirty="0" err="1">
                <a:solidFill>
                  <a:schemeClr val="bg1"/>
                </a:solidFill>
              </a:rPr>
              <a:t>hmark</a:t>
            </a:r>
            <a:r>
              <a:rPr lang="en-US" sz="1600" dirty="0">
                <a:solidFill>
                  <a:schemeClr val="bg1"/>
                </a:solidFill>
              </a:rPr>
              <a:t>-sport-mask 0xffff --</a:t>
            </a:r>
            <a:r>
              <a:rPr lang="en-US" sz="1600" dirty="0" err="1">
                <a:solidFill>
                  <a:schemeClr val="bg1"/>
                </a:solidFill>
              </a:rPr>
              <a:t>hmark</a:t>
            </a:r>
            <a:r>
              <a:rPr lang="en-US" sz="1600" dirty="0">
                <a:solidFill>
                  <a:schemeClr val="bg1"/>
                </a:solidFill>
              </a:rPr>
              <a:t>-</a:t>
            </a:r>
            <a:r>
              <a:rPr lang="en-US" sz="1600" dirty="0" err="1">
                <a:solidFill>
                  <a:schemeClr val="bg1"/>
                </a:solidFill>
              </a:rPr>
              <a:t>dport</a:t>
            </a:r>
            <a:r>
              <a:rPr lang="en-US" sz="1600" dirty="0">
                <a:solidFill>
                  <a:schemeClr val="bg1"/>
                </a:solidFill>
              </a:rPr>
              <a:t>-mask 0xffff --</a:t>
            </a:r>
            <a:r>
              <a:rPr lang="en-US" sz="1600" dirty="0" err="1">
                <a:solidFill>
                  <a:schemeClr val="bg1"/>
                </a:solidFill>
              </a:rPr>
              <a:t>hmark-rnd</a:t>
            </a:r>
            <a:r>
              <a:rPr lang="en-US" sz="1600" dirty="0">
                <a:solidFill>
                  <a:schemeClr val="bg1"/>
                </a:solidFill>
              </a:rPr>
              <a:t> 0xc175a3b8 --</a:t>
            </a:r>
            <a:r>
              <a:rPr lang="en-US" sz="1600" dirty="0" err="1">
                <a:solidFill>
                  <a:schemeClr val="bg1"/>
                </a:solidFill>
              </a:rPr>
              <a:t>hmark</a:t>
            </a:r>
            <a:r>
              <a:rPr lang="en-US" sz="1600" dirty="0">
                <a:solidFill>
                  <a:schemeClr val="bg1"/>
                </a:solidFill>
              </a:rPr>
              <a:t>-mod 32 --</a:t>
            </a:r>
            <a:r>
              <a:rPr lang="en-US" sz="1600" dirty="0" err="1">
                <a:solidFill>
                  <a:schemeClr val="bg1"/>
                </a:solidFill>
              </a:rPr>
              <a:t>hmark</a:t>
            </a:r>
            <a:r>
              <a:rPr lang="en-US" sz="1600" dirty="0">
                <a:solidFill>
                  <a:schemeClr val="bg1"/>
                </a:solidFill>
              </a:rPr>
              <a:t>-offset 20480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A4BF35-A4B2-4073-9962-09BEC0ADFB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4561873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0954F57-279D-4B4E-948B-9658500DD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Connection Replication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9344D1-98B7-4349-B61E-0420F012CFAE}"/>
              </a:ext>
            </a:extLst>
          </p:cNvPr>
          <p:cNvSpPr txBox="1"/>
          <p:nvPr/>
        </p:nvSpPr>
        <p:spPr>
          <a:xfrm>
            <a:off x="953275" y="1871147"/>
            <a:ext cx="9215215" cy="383181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Assure that TCP/SCTP packets are processed on same PN.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Assure that TCP/SCTP/UDP packets can be handled by any FE  to endure ECMP bugs on router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Only replicate connection for TCP and SCTP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Replicate SCTP connection in real time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Replicate TCP connections during failover of BF Service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856AC3-1B72-458B-96F5-313C7B7588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0402192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03400B70-4A5A-4A76-9364-5ECE19B24AB9}"/>
              </a:ext>
            </a:extLst>
          </p:cNvPr>
          <p:cNvSpPr/>
          <p:nvPr/>
        </p:nvSpPr>
        <p:spPr>
          <a:xfrm>
            <a:off x="786430" y="559373"/>
            <a:ext cx="548515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Connection Replication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1BE71B5-44F5-441E-9B22-D8E6AF806B77}"/>
              </a:ext>
            </a:extLst>
          </p:cNvPr>
          <p:cNvSpPr/>
          <p:nvPr/>
        </p:nvSpPr>
        <p:spPr>
          <a:xfrm>
            <a:off x="2149311" y="2422689"/>
            <a:ext cx="1941307" cy="71103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FEE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08CCEBD-FE37-43B8-9C57-9D0A8B2D4C47}"/>
              </a:ext>
            </a:extLst>
          </p:cNvPr>
          <p:cNvGrpSpPr/>
          <p:nvPr/>
        </p:nvGrpSpPr>
        <p:grpSpPr>
          <a:xfrm>
            <a:off x="5256161" y="2368631"/>
            <a:ext cx="2059039" cy="765094"/>
            <a:chOff x="5256162" y="2314574"/>
            <a:chExt cx="1968252" cy="1682389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34F0F7A-B52C-4403-8E82-44EA781F8665}"/>
                </a:ext>
              </a:extLst>
            </p:cNvPr>
            <p:cNvSpPr/>
            <p:nvPr/>
          </p:nvSpPr>
          <p:spPr>
            <a:xfrm>
              <a:off x="5256162" y="2314574"/>
              <a:ext cx="1941306" cy="1682389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BF</a:t>
              </a: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CF70B8F2-58FF-4EA5-BF94-CD693D692D51}"/>
                </a:ext>
              </a:extLst>
            </p:cNvPr>
            <p:cNvSpPr/>
            <p:nvPr/>
          </p:nvSpPr>
          <p:spPr>
            <a:xfrm>
              <a:off x="6373937" y="3553271"/>
              <a:ext cx="850477" cy="381448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7F7CA4C9-0852-415E-A62B-56A9ED52A8FD}"/>
              </a:ext>
            </a:extLst>
          </p:cNvPr>
          <p:cNvSpPr/>
          <p:nvPr/>
        </p:nvSpPr>
        <p:spPr>
          <a:xfrm>
            <a:off x="8569161" y="2368631"/>
            <a:ext cx="1794039" cy="736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26E61D2-2372-4EE5-A16E-15145E689765}"/>
              </a:ext>
            </a:extLst>
          </p:cNvPr>
          <p:cNvSpPr/>
          <p:nvPr/>
        </p:nvSpPr>
        <p:spPr>
          <a:xfrm>
            <a:off x="2301711" y="2575089"/>
            <a:ext cx="1941307" cy="71103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FEE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AF1B308-F108-4E72-AE92-BA6DF56E2C15}"/>
              </a:ext>
            </a:extLst>
          </p:cNvPr>
          <p:cNvSpPr/>
          <p:nvPr/>
        </p:nvSpPr>
        <p:spPr>
          <a:xfrm>
            <a:off x="2454111" y="2727489"/>
            <a:ext cx="1941307" cy="71103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FEE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741B4F9B-7AED-4331-B11F-84FF7645AD75}"/>
              </a:ext>
            </a:extLst>
          </p:cNvPr>
          <p:cNvGrpSpPr/>
          <p:nvPr/>
        </p:nvGrpSpPr>
        <p:grpSpPr>
          <a:xfrm>
            <a:off x="5408561" y="2521031"/>
            <a:ext cx="2059039" cy="765094"/>
            <a:chOff x="5256162" y="2314574"/>
            <a:chExt cx="1968252" cy="1682389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E66756E-3EFB-49F5-B75B-9A651C2C5085}"/>
                </a:ext>
              </a:extLst>
            </p:cNvPr>
            <p:cNvSpPr/>
            <p:nvPr/>
          </p:nvSpPr>
          <p:spPr>
            <a:xfrm>
              <a:off x="5256162" y="2314574"/>
              <a:ext cx="1941306" cy="1682389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BF</a:t>
              </a: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5B88EB2-EDC2-4726-8B9A-8C5C43CE3CD1}"/>
                </a:ext>
              </a:extLst>
            </p:cNvPr>
            <p:cNvSpPr/>
            <p:nvPr/>
          </p:nvSpPr>
          <p:spPr>
            <a:xfrm>
              <a:off x="6373937" y="3553271"/>
              <a:ext cx="850477" cy="381448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1D1F6761-A290-4841-9B68-2C71FD73EE79}"/>
              </a:ext>
            </a:extLst>
          </p:cNvPr>
          <p:cNvGrpSpPr/>
          <p:nvPr/>
        </p:nvGrpSpPr>
        <p:grpSpPr>
          <a:xfrm>
            <a:off x="5560961" y="2673431"/>
            <a:ext cx="2030850" cy="765094"/>
            <a:chOff x="5256162" y="2314574"/>
            <a:chExt cx="1941306" cy="1682389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BBD00192-8952-4FB2-9530-ABCC10002511}"/>
                </a:ext>
              </a:extLst>
            </p:cNvPr>
            <p:cNvSpPr/>
            <p:nvPr/>
          </p:nvSpPr>
          <p:spPr>
            <a:xfrm>
              <a:off x="5256162" y="2314574"/>
              <a:ext cx="1941306" cy="1682389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/>
                <a:t>BF</a:t>
              </a: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D8717B3-0197-40F7-8E56-687067435137}"/>
                </a:ext>
              </a:extLst>
            </p:cNvPr>
            <p:cNvSpPr/>
            <p:nvPr/>
          </p:nvSpPr>
          <p:spPr>
            <a:xfrm>
              <a:off x="6758872" y="3283656"/>
              <a:ext cx="349777" cy="607991"/>
            </a:xfrm>
            <a:prstGeom prst="ellipse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7299D6A0-2B37-4C4F-AA58-80D0D647F8FE}"/>
              </a:ext>
            </a:extLst>
          </p:cNvPr>
          <p:cNvSpPr/>
          <p:nvPr/>
        </p:nvSpPr>
        <p:spPr>
          <a:xfrm>
            <a:off x="8721561" y="2521031"/>
            <a:ext cx="1794039" cy="736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1C14A800-7F71-41F6-B940-3A72E8A0D38F}"/>
              </a:ext>
            </a:extLst>
          </p:cNvPr>
          <p:cNvSpPr/>
          <p:nvPr/>
        </p:nvSpPr>
        <p:spPr>
          <a:xfrm>
            <a:off x="8873961" y="2673431"/>
            <a:ext cx="1794039" cy="7367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/>
              <a:t>PN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53484F3D-1903-45EB-BFD7-7B4CC1A67866}"/>
              </a:ext>
            </a:extLst>
          </p:cNvPr>
          <p:cNvSpPr/>
          <p:nvPr/>
        </p:nvSpPr>
        <p:spPr>
          <a:xfrm>
            <a:off x="10332454" y="3115073"/>
            <a:ext cx="311275" cy="31851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B31097E2-D0D2-4FBB-9BDF-1CF4420C68A0}"/>
              </a:ext>
            </a:extLst>
          </p:cNvPr>
          <p:cNvSpPr/>
          <p:nvPr/>
        </p:nvSpPr>
        <p:spPr>
          <a:xfrm>
            <a:off x="3974011" y="2788014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D41EBAD5-5650-4B8A-9990-C98F94ADE304}"/>
              </a:ext>
            </a:extLst>
          </p:cNvPr>
          <p:cNvSpPr/>
          <p:nvPr/>
        </p:nvSpPr>
        <p:spPr>
          <a:xfrm>
            <a:off x="5622305" y="3093751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645FD79-60EA-4FB6-944D-EE85B1EA597E}"/>
              </a:ext>
            </a:extLst>
          </p:cNvPr>
          <p:cNvSpPr/>
          <p:nvPr/>
        </p:nvSpPr>
        <p:spPr>
          <a:xfrm>
            <a:off x="7132984" y="2721804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F9D2E1A7-67D1-4DA9-813C-1204889695AF}"/>
              </a:ext>
            </a:extLst>
          </p:cNvPr>
          <p:cNvSpPr/>
          <p:nvPr/>
        </p:nvSpPr>
        <p:spPr>
          <a:xfrm>
            <a:off x="9266272" y="2836845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07EBD2BC-E95A-483D-8E65-179858946D62}"/>
              </a:ext>
            </a:extLst>
          </p:cNvPr>
          <p:cNvSpPr/>
          <p:nvPr/>
        </p:nvSpPr>
        <p:spPr>
          <a:xfrm>
            <a:off x="6726538" y="2741254"/>
            <a:ext cx="311276" cy="2968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949D0487-7B47-4A1F-A4B3-231BD3F2770A}"/>
              </a:ext>
            </a:extLst>
          </p:cNvPr>
          <p:cNvSpPr/>
          <p:nvPr/>
        </p:nvSpPr>
        <p:spPr>
          <a:xfrm>
            <a:off x="9490568" y="3103944"/>
            <a:ext cx="311276" cy="2968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7E784A7-7550-4138-A85A-03D185434336}"/>
              </a:ext>
            </a:extLst>
          </p:cNvPr>
          <p:cNvCxnSpPr>
            <a:cxnSpLocks/>
            <a:stCxn id="70" idx="6"/>
            <a:endCxn id="62" idx="1"/>
          </p:cNvCxnSpPr>
          <p:nvPr/>
        </p:nvCxnSpPr>
        <p:spPr>
          <a:xfrm flipV="1">
            <a:off x="4285287" y="2903578"/>
            <a:ext cx="1123274" cy="32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FFBF355-1844-4C2E-B6D6-BF335FC62F12}"/>
              </a:ext>
            </a:extLst>
          </p:cNvPr>
          <p:cNvCxnSpPr>
            <a:cxnSpLocks/>
            <a:stCxn id="74" idx="6"/>
            <a:endCxn id="67" idx="1"/>
          </p:cNvCxnSpPr>
          <p:nvPr/>
        </p:nvCxnSpPr>
        <p:spPr>
          <a:xfrm flipV="1">
            <a:off x="7037814" y="2889425"/>
            <a:ext cx="1683747" cy="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A202C58-0119-4878-A484-0D903F908A83}"/>
              </a:ext>
            </a:extLst>
          </p:cNvPr>
          <p:cNvCxnSpPr>
            <a:cxnSpLocks/>
            <a:stCxn id="73" idx="2"/>
            <a:endCxn id="65" idx="3"/>
          </p:cNvCxnSpPr>
          <p:nvPr/>
        </p:nvCxnSpPr>
        <p:spPr>
          <a:xfrm flipH="1">
            <a:off x="7591811" y="2985285"/>
            <a:ext cx="1674461" cy="70693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899D5DD8-548E-4A92-B64D-14D92551CC65}"/>
              </a:ext>
            </a:extLst>
          </p:cNvPr>
          <p:cNvCxnSpPr>
            <a:cxnSpLocks/>
            <a:stCxn id="65" idx="1"/>
            <a:endCxn id="60" idx="3"/>
          </p:cNvCxnSpPr>
          <p:nvPr/>
        </p:nvCxnSpPr>
        <p:spPr>
          <a:xfrm flipH="1">
            <a:off x="4395418" y="3055978"/>
            <a:ext cx="1165543" cy="27029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4D002C76-24C6-4E98-9514-9AA0827FBBA0}"/>
              </a:ext>
            </a:extLst>
          </p:cNvPr>
          <p:cNvCxnSpPr>
            <a:cxnSpLocks/>
            <a:stCxn id="60" idx="1"/>
          </p:cNvCxnSpPr>
          <p:nvPr/>
        </p:nvCxnSpPr>
        <p:spPr>
          <a:xfrm flipH="1">
            <a:off x="1105238" y="3083007"/>
            <a:ext cx="1348873" cy="71622"/>
          </a:xfrm>
          <a:prstGeom prst="straightConnector1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1C0EFE00-BDDA-400D-BFC3-C3458CC6C39D}"/>
              </a:ext>
            </a:extLst>
          </p:cNvPr>
          <p:cNvCxnSpPr>
            <a:cxnSpLocks/>
            <a:endCxn id="59" idx="1"/>
          </p:cNvCxnSpPr>
          <p:nvPr/>
        </p:nvCxnSpPr>
        <p:spPr>
          <a:xfrm flipV="1">
            <a:off x="1105238" y="2930607"/>
            <a:ext cx="1196473" cy="248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AB5F3626-9664-4422-9F33-93F58EDC3229}"/>
              </a:ext>
            </a:extLst>
          </p:cNvPr>
          <p:cNvSpPr/>
          <p:nvPr/>
        </p:nvSpPr>
        <p:spPr>
          <a:xfrm>
            <a:off x="8389732" y="5530033"/>
            <a:ext cx="311275" cy="318510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A21E098D-EB35-409B-B683-AC5105C62A52}"/>
              </a:ext>
            </a:extLst>
          </p:cNvPr>
          <p:cNvSpPr/>
          <p:nvPr/>
        </p:nvSpPr>
        <p:spPr>
          <a:xfrm>
            <a:off x="9524864" y="4913117"/>
            <a:ext cx="311275" cy="300008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307305A9-BD07-4EC2-9C3C-036FC31E77BC}"/>
              </a:ext>
            </a:extLst>
          </p:cNvPr>
          <p:cNvSpPr txBox="1"/>
          <p:nvPr/>
        </p:nvSpPr>
        <p:spPr>
          <a:xfrm>
            <a:off x="8121988" y="5860804"/>
            <a:ext cx="888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</a:rPr>
              <a:t>tcp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ct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xmitter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2C23984-0CEC-48B7-9CF0-6C202B606CD2}"/>
              </a:ext>
            </a:extLst>
          </p:cNvPr>
          <p:cNvSpPr txBox="1"/>
          <p:nvPr/>
        </p:nvSpPr>
        <p:spPr>
          <a:xfrm>
            <a:off x="9339228" y="5247716"/>
            <a:ext cx="9829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</a:rPr>
              <a:t>ct</a:t>
            </a:r>
            <a:r>
              <a:rPr lang="en-US" sz="1000" dirty="0">
                <a:solidFill>
                  <a:schemeClr val="bg1"/>
                </a:solidFill>
              </a:rPr>
              <a:t> receiver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71095C3D-4221-4F34-9308-91DF0ED14A02}"/>
              </a:ext>
            </a:extLst>
          </p:cNvPr>
          <p:cNvSpPr/>
          <p:nvPr/>
        </p:nvSpPr>
        <p:spPr>
          <a:xfrm>
            <a:off x="8930900" y="4909829"/>
            <a:ext cx="311276" cy="29688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4CD655F-3E3A-422F-823A-A82CA9EA0BFD}"/>
              </a:ext>
            </a:extLst>
          </p:cNvPr>
          <p:cNvSpPr txBox="1"/>
          <p:nvPr/>
        </p:nvSpPr>
        <p:spPr>
          <a:xfrm>
            <a:off x="8950985" y="5265763"/>
            <a:ext cx="5225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CT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11576C3C-0667-4026-AA04-7107743D0EC1}"/>
              </a:ext>
            </a:extLst>
          </p:cNvPr>
          <p:cNvSpPr/>
          <p:nvPr/>
        </p:nvSpPr>
        <p:spPr>
          <a:xfrm>
            <a:off x="8381105" y="4907326"/>
            <a:ext cx="311276" cy="29688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E373D04-31B8-4231-AC4A-E063AD03C098}"/>
              </a:ext>
            </a:extLst>
          </p:cNvPr>
          <p:cNvSpPr txBox="1"/>
          <p:nvPr/>
        </p:nvSpPr>
        <p:spPr>
          <a:xfrm>
            <a:off x="8330407" y="5244009"/>
            <a:ext cx="4299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hash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7DF06CC-8717-4C88-AE1A-4827C06C5C3B}"/>
              </a:ext>
            </a:extLst>
          </p:cNvPr>
          <p:cNvSpPr txBox="1"/>
          <p:nvPr/>
        </p:nvSpPr>
        <p:spPr>
          <a:xfrm>
            <a:off x="9549332" y="3840732"/>
            <a:ext cx="9669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incoming traffics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9D22E911-BA1F-4C65-8B4D-5B215E8BC8E6}"/>
              </a:ext>
            </a:extLst>
          </p:cNvPr>
          <p:cNvCxnSpPr/>
          <p:nvPr/>
        </p:nvCxnSpPr>
        <p:spPr>
          <a:xfrm>
            <a:off x="8367915" y="4422272"/>
            <a:ext cx="1129879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F0A18FDD-02C2-4849-AD84-17C3E8BB8362}"/>
              </a:ext>
            </a:extLst>
          </p:cNvPr>
          <p:cNvSpPr txBox="1"/>
          <p:nvPr/>
        </p:nvSpPr>
        <p:spPr>
          <a:xfrm>
            <a:off x="9550533" y="4311932"/>
            <a:ext cx="145584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solidFill>
                  <a:schemeClr val="bg1"/>
                </a:solidFill>
              </a:rPr>
              <a:t>sctp</a:t>
            </a:r>
            <a:r>
              <a:rPr lang="en-US" sz="900" dirty="0">
                <a:solidFill>
                  <a:schemeClr val="bg1"/>
                </a:solidFill>
              </a:rPr>
              <a:t> connection replication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D98EB86-070A-43F9-80B7-97A6BF258C47}"/>
              </a:ext>
            </a:extLst>
          </p:cNvPr>
          <p:cNvCxnSpPr/>
          <p:nvPr/>
        </p:nvCxnSpPr>
        <p:spPr>
          <a:xfrm>
            <a:off x="8394538" y="3979147"/>
            <a:ext cx="10727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9A39119E-2832-4FC5-BF05-8C15611B32AC}"/>
              </a:ext>
            </a:extLst>
          </p:cNvPr>
          <p:cNvCxnSpPr/>
          <p:nvPr/>
        </p:nvCxnSpPr>
        <p:spPr>
          <a:xfrm flipH="1">
            <a:off x="8394538" y="4185795"/>
            <a:ext cx="1085221" cy="0"/>
          </a:xfrm>
          <a:prstGeom prst="straightConnector1">
            <a:avLst/>
          </a:prstGeom>
          <a:ln>
            <a:solidFill>
              <a:srgbClr val="FFC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C253DB52-3588-414C-974B-0D71DA2CEF92}"/>
              </a:ext>
            </a:extLst>
          </p:cNvPr>
          <p:cNvSpPr txBox="1"/>
          <p:nvPr/>
        </p:nvSpPr>
        <p:spPr>
          <a:xfrm>
            <a:off x="9577548" y="4067613"/>
            <a:ext cx="95250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outgoing traffics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FA36DD4E-913B-422E-8071-1FB4AD7DFBBA}"/>
              </a:ext>
            </a:extLst>
          </p:cNvPr>
          <p:cNvCxnSpPr>
            <a:cxnSpLocks/>
          </p:cNvCxnSpPr>
          <p:nvPr/>
        </p:nvCxnSpPr>
        <p:spPr>
          <a:xfrm>
            <a:off x="8381105" y="4657725"/>
            <a:ext cx="1168227" cy="1"/>
          </a:xfrm>
          <a:prstGeom prst="straightConnector1">
            <a:avLst/>
          </a:prstGeom>
          <a:ln>
            <a:solidFill>
              <a:schemeClr val="bg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DBD3507A-2113-4EF4-8F3D-659F4A88F363}"/>
              </a:ext>
            </a:extLst>
          </p:cNvPr>
          <p:cNvSpPr txBox="1"/>
          <p:nvPr/>
        </p:nvSpPr>
        <p:spPr>
          <a:xfrm>
            <a:off x="9577548" y="4538813"/>
            <a:ext cx="7729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Kernel inject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7CB1A070-B4DE-4C76-97BE-BFA008441B3F}"/>
              </a:ext>
            </a:extLst>
          </p:cNvPr>
          <p:cNvSpPr txBox="1"/>
          <p:nvPr/>
        </p:nvSpPr>
        <p:spPr>
          <a:xfrm>
            <a:off x="9920908" y="2982461"/>
            <a:ext cx="374500" cy="2462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/>
              <a:t>VIP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3C1645EB-99E3-427D-A493-10326E371BBD}"/>
              </a:ext>
            </a:extLst>
          </p:cNvPr>
          <p:cNvGrpSpPr/>
          <p:nvPr/>
        </p:nvGrpSpPr>
        <p:grpSpPr>
          <a:xfrm>
            <a:off x="6992229" y="2994657"/>
            <a:ext cx="2213290" cy="395225"/>
            <a:chOff x="6992229" y="2994657"/>
            <a:chExt cx="2213290" cy="395225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7F1E8176-E5A0-41D0-8982-2F5A815F0DF8}"/>
                </a:ext>
              </a:extLst>
            </p:cNvPr>
            <p:cNvGrpSpPr/>
            <p:nvPr/>
          </p:nvGrpSpPr>
          <p:grpSpPr>
            <a:xfrm>
              <a:off x="6992229" y="2994657"/>
              <a:ext cx="2000070" cy="291468"/>
              <a:chOff x="6992229" y="2994657"/>
              <a:chExt cx="2000070" cy="291468"/>
            </a:xfrm>
          </p:grpSpPr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4E39BBEE-8F4E-4574-B1A1-D19CD4973E3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20000" y="3257820"/>
                <a:ext cx="1372299" cy="28305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Arrow Connector 102">
                <a:extLst>
                  <a:ext uri="{FF2B5EF4-FFF2-40B4-BE49-F238E27FC236}">
                    <a16:creationId xmlns:a16="http://schemas.microsoft.com/office/drawing/2014/main" id="{4BA951DD-76E6-47FB-AD0F-EC458B4A1CFD}"/>
                  </a:ext>
                </a:extLst>
              </p:cNvPr>
              <p:cNvCxnSpPr>
                <a:stCxn id="66" idx="1"/>
                <a:endCxn id="74" idx="5"/>
              </p:cNvCxnSpPr>
              <p:nvPr/>
            </p:nvCxnSpPr>
            <p:spPr>
              <a:xfrm flipH="1" flipV="1">
                <a:off x="6992229" y="2994657"/>
                <a:ext cx="194341" cy="159972"/>
              </a:xfrm>
              <a:prstGeom prst="straightConnector1">
                <a:avLst/>
              </a:prstGeom>
              <a:ln>
                <a:solidFill>
                  <a:schemeClr val="bg2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A2D05D46-01A0-4277-88AF-FCE9886ED8EC}"/>
                </a:ext>
              </a:extLst>
            </p:cNvPr>
            <p:cNvSpPr/>
            <p:nvPr/>
          </p:nvSpPr>
          <p:spPr>
            <a:xfrm>
              <a:off x="8912207" y="3150591"/>
              <a:ext cx="293312" cy="23929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4" name="Oval 103">
            <a:extLst>
              <a:ext uri="{FF2B5EF4-FFF2-40B4-BE49-F238E27FC236}">
                <a16:creationId xmlns:a16="http://schemas.microsoft.com/office/drawing/2014/main" id="{8DF0BB62-C277-4CDC-9F57-604CB222730B}"/>
              </a:ext>
            </a:extLst>
          </p:cNvPr>
          <p:cNvSpPr/>
          <p:nvPr/>
        </p:nvSpPr>
        <p:spPr>
          <a:xfrm>
            <a:off x="9287564" y="5545951"/>
            <a:ext cx="311275" cy="31485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12E0297-CC01-4FF0-810C-C10A2ADE4B6E}"/>
              </a:ext>
            </a:extLst>
          </p:cNvPr>
          <p:cNvSpPr txBox="1"/>
          <p:nvPr/>
        </p:nvSpPr>
        <p:spPr>
          <a:xfrm>
            <a:off x="9165415" y="5905232"/>
            <a:ext cx="938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solidFill>
                  <a:schemeClr val="bg1"/>
                </a:solidFill>
              </a:rPr>
              <a:t>sctp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ct</a:t>
            </a:r>
            <a:r>
              <a:rPr lang="en-US" sz="1000" dirty="0">
                <a:solidFill>
                  <a:schemeClr val="bg1"/>
                </a:solidFill>
              </a:rPr>
              <a:t> </a:t>
            </a:r>
            <a:r>
              <a:rPr lang="en-US" sz="1000" dirty="0" err="1">
                <a:solidFill>
                  <a:schemeClr val="bg1"/>
                </a:solidFill>
              </a:rPr>
              <a:t>xmitter</a:t>
            </a:r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106" name="Picture 105">
            <a:extLst>
              <a:ext uri="{FF2B5EF4-FFF2-40B4-BE49-F238E27FC236}">
                <a16:creationId xmlns:a16="http://schemas.microsoft.com/office/drawing/2014/main" id="{CDBBF4CD-3013-4882-BEAC-63FA64D1B1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428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6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03400B70-4A5A-4A76-9364-5ECE19B24AB9}"/>
              </a:ext>
            </a:extLst>
          </p:cNvPr>
          <p:cNvSpPr/>
          <p:nvPr/>
        </p:nvSpPr>
        <p:spPr>
          <a:xfrm>
            <a:off x="903846" y="487183"/>
            <a:ext cx="310052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BGP Support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50691EA-C3C4-45DC-A094-CD8E662B4A75}"/>
              </a:ext>
            </a:extLst>
          </p:cNvPr>
          <p:cNvSpPr/>
          <p:nvPr/>
        </p:nvSpPr>
        <p:spPr>
          <a:xfrm>
            <a:off x="903846" y="1806425"/>
            <a:ext cx="9347059" cy="923330"/>
          </a:xfrm>
          <a:prstGeom prst="rect">
            <a:avLst/>
          </a:prstGeom>
          <a:ln w="4445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ea typeface="SimSun" panose="02010600030101010101" pitchFamily="2" charset="-122"/>
              </a:rPr>
              <a:t>ERS Refer to  </a:t>
            </a:r>
            <a:r>
              <a:rPr lang="en-US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http://calstore.internal.ericsson.com/elex?LI=EN/LZN9014837/1R6CR</a:t>
            </a:r>
            <a:endParaRPr lang="en-US" u="sng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Or </a:t>
            </a:r>
          </a:p>
          <a:p>
            <a:r>
              <a:rPr lang="en-US" dirty="0">
                <a:solidFill>
                  <a:schemeClr val="bg1"/>
                </a:solidFill>
              </a:rPr>
              <a:t>others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5A5D79-9E73-4DD7-BC2E-F4EAA39E4B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" t="7720" r="5273" b="-713"/>
          <a:stretch/>
        </p:blipFill>
        <p:spPr>
          <a:xfrm>
            <a:off x="11672912" y="6363094"/>
            <a:ext cx="382453" cy="385488"/>
          </a:xfrm>
          <a:prstGeom prst="flowChartConnector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55879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F3E12-D411-4AF9-9B03-8E99070C7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E.G how does “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netns</a:t>
            </a:r>
            <a:r>
              <a:rPr lang="en-US" dirty="0"/>
              <a:t> add </a:t>
            </a:r>
            <a:r>
              <a:rPr lang="en-US" dirty="0" err="1"/>
              <a:t>ns_test</a:t>
            </a:r>
            <a:r>
              <a:rPr lang="en-US" dirty="0"/>
              <a:t>” work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F12B6-5F29-4F73-9EDF-3A98E518F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sbg_ADC-0:~ # touch /var/run/</a:t>
            </a:r>
            <a:r>
              <a:rPr lang="en-US" sz="1600" dirty="0" err="1"/>
              <a:t>netns</a:t>
            </a:r>
            <a:r>
              <a:rPr lang="en-US" sz="1600" dirty="0"/>
              <a:t>/</a:t>
            </a:r>
            <a:r>
              <a:rPr lang="en-US" sz="1600" dirty="0" err="1"/>
              <a:t>ns_test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sbg_ADC-0:~ # ls -</a:t>
            </a:r>
            <a:r>
              <a:rPr lang="en-US" sz="1600" dirty="0" err="1"/>
              <a:t>i</a:t>
            </a:r>
            <a:r>
              <a:rPr lang="en-US" sz="1600" dirty="0"/>
              <a:t> /var/run/</a:t>
            </a:r>
            <a:r>
              <a:rPr lang="en-US" sz="1600" dirty="0" err="1"/>
              <a:t>netns</a:t>
            </a:r>
            <a:r>
              <a:rPr lang="en-US" sz="1600" dirty="0"/>
              <a:t>/</a:t>
            </a:r>
            <a:r>
              <a:rPr lang="en-US" sz="1600" dirty="0" err="1"/>
              <a:t>ns_test</a:t>
            </a:r>
            <a:endParaRPr lang="en-US" sz="1600" dirty="0"/>
          </a:p>
          <a:p>
            <a:pPr marL="0" indent="0">
              <a:buNone/>
            </a:pPr>
            <a:r>
              <a:rPr lang="en-US" sz="1400" i="1" dirty="0">
                <a:solidFill>
                  <a:srgbClr val="FF0000"/>
                </a:solidFill>
              </a:rPr>
              <a:t>4026534803</a:t>
            </a:r>
            <a:r>
              <a:rPr lang="en-US" sz="1400" i="1" dirty="0"/>
              <a:t> /var/run/</a:t>
            </a:r>
            <a:r>
              <a:rPr lang="en-US" sz="1400" i="1" dirty="0" err="1"/>
              <a:t>netns</a:t>
            </a:r>
            <a:r>
              <a:rPr lang="en-US" sz="1400" i="1" dirty="0"/>
              <a:t>/</a:t>
            </a:r>
            <a:r>
              <a:rPr lang="en-US" sz="1400" i="1" dirty="0" err="1"/>
              <a:t>ns_test</a:t>
            </a:r>
            <a:r>
              <a:rPr lang="en-US" sz="1400" i="1" dirty="0"/>
              <a:t> 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sbg_ADC-0:~ # </a:t>
            </a:r>
            <a:r>
              <a:rPr lang="en-US" sz="1600" dirty="0" err="1"/>
              <a:t>unshare</a:t>
            </a:r>
            <a:r>
              <a:rPr lang="en-US" sz="1600" dirty="0"/>
              <a:t> </a:t>
            </a:r>
            <a:r>
              <a:rPr lang="en-US" altLang="zh-CN" sz="1600" dirty="0"/>
              <a:t>--</a:t>
            </a:r>
            <a:r>
              <a:rPr lang="en-US" sz="1600" dirty="0"/>
              <a:t>net bash</a:t>
            </a:r>
          </a:p>
          <a:p>
            <a:pPr marL="0" indent="0">
              <a:buNone/>
            </a:pPr>
            <a:r>
              <a:rPr lang="en-US" sz="1600" dirty="0"/>
              <a:t>sbg_ADC-0:~ # </a:t>
            </a:r>
            <a:r>
              <a:rPr lang="en-US" sz="1600" dirty="0" err="1"/>
              <a:t>readlink</a:t>
            </a:r>
            <a:r>
              <a:rPr lang="en-US" sz="1600" dirty="0"/>
              <a:t> /proc/self/ns/net</a:t>
            </a:r>
          </a:p>
          <a:p>
            <a:pPr marL="0" indent="0">
              <a:buNone/>
            </a:pPr>
            <a:r>
              <a:rPr lang="en-US" sz="1400" i="1" dirty="0"/>
              <a:t>net:[4026534912] </a:t>
            </a:r>
          </a:p>
          <a:p>
            <a:pPr marL="0" indent="0">
              <a:buNone/>
            </a:pPr>
            <a:r>
              <a:rPr lang="en-US" sz="1600" dirty="0"/>
              <a:t>sbg_ADC-0:~ # ls -</a:t>
            </a:r>
            <a:r>
              <a:rPr lang="en-US" sz="1600" dirty="0" err="1"/>
              <a:t>i</a:t>
            </a:r>
            <a:r>
              <a:rPr lang="en-US" sz="1600" dirty="0"/>
              <a:t> /var/run/</a:t>
            </a:r>
            <a:r>
              <a:rPr lang="en-US" sz="1600" dirty="0" err="1"/>
              <a:t>netns</a:t>
            </a:r>
            <a:r>
              <a:rPr lang="en-US" sz="1600" dirty="0"/>
              <a:t>/</a:t>
            </a:r>
            <a:r>
              <a:rPr lang="en-US" sz="1600" dirty="0" err="1"/>
              <a:t>ns_test</a:t>
            </a:r>
            <a:endParaRPr lang="en-US" sz="1600" dirty="0"/>
          </a:p>
          <a:p>
            <a:pPr marL="0" indent="0">
              <a:buNone/>
            </a:pPr>
            <a:r>
              <a:rPr lang="en-US" sz="1400" i="1" dirty="0">
                <a:solidFill>
                  <a:srgbClr val="FF0000"/>
                </a:solidFill>
              </a:rPr>
              <a:t>4026534803</a:t>
            </a:r>
            <a:r>
              <a:rPr lang="en-US" sz="1400" i="1" dirty="0"/>
              <a:t> /var/run/</a:t>
            </a:r>
            <a:r>
              <a:rPr lang="en-US" sz="1400" i="1" dirty="0" err="1"/>
              <a:t>netns</a:t>
            </a:r>
            <a:r>
              <a:rPr lang="en-US" sz="1400" i="1" dirty="0"/>
              <a:t>/</a:t>
            </a:r>
            <a:r>
              <a:rPr lang="en-US" sz="1400" i="1" dirty="0" err="1"/>
              <a:t>ns_test</a:t>
            </a:r>
            <a:r>
              <a:rPr lang="en-US" sz="1400" i="1" dirty="0"/>
              <a:t> </a:t>
            </a:r>
          </a:p>
          <a:p>
            <a:pPr marL="0" indent="0">
              <a:buNone/>
            </a:pPr>
            <a:r>
              <a:rPr lang="en-US" sz="1400" dirty="0"/>
              <a:t>sbg_ADC-0:~ # mount --bind /proc/$$/ns/net /var/run/</a:t>
            </a:r>
            <a:r>
              <a:rPr lang="en-US" sz="1400" dirty="0" err="1"/>
              <a:t>netns</a:t>
            </a:r>
            <a:r>
              <a:rPr lang="en-US" sz="1400" dirty="0"/>
              <a:t>/</a:t>
            </a:r>
            <a:r>
              <a:rPr lang="en-US" sz="1400" dirty="0" err="1"/>
              <a:t>ns_test</a:t>
            </a:r>
            <a:endParaRPr lang="en-US" sz="1400" i="1" dirty="0"/>
          </a:p>
          <a:p>
            <a:pPr marL="0" indent="0">
              <a:buNone/>
            </a:pPr>
            <a:r>
              <a:rPr lang="en-US" sz="1600" dirty="0"/>
              <a:t>sbg_ADC-0:~ # ls -</a:t>
            </a:r>
            <a:r>
              <a:rPr lang="en-US" sz="1600" dirty="0" err="1"/>
              <a:t>i</a:t>
            </a:r>
            <a:r>
              <a:rPr lang="en-US" sz="1600" dirty="0"/>
              <a:t> /var/run/</a:t>
            </a:r>
            <a:r>
              <a:rPr lang="en-US" sz="1600" dirty="0" err="1"/>
              <a:t>netns</a:t>
            </a:r>
            <a:r>
              <a:rPr lang="en-US" sz="1600" dirty="0"/>
              <a:t>/</a:t>
            </a:r>
            <a:r>
              <a:rPr lang="en-US" sz="1600" dirty="0" err="1"/>
              <a:t>ns_test</a:t>
            </a:r>
            <a:endParaRPr lang="en-US" sz="1600" dirty="0"/>
          </a:p>
          <a:p>
            <a:pPr marL="0" indent="0">
              <a:buNone/>
            </a:pPr>
            <a:r>
              <a:rPr lang="en-US" sz="1400" i="1" dirty="0">
                <a:solidFill>
                  <a:srgbClr val="FF0000"/>
                </a:solidFill>
              </a:rPr>
              <a:t>4026534912 </a:t>
            </a:r>
            <a:r>
              <a:rPr lang="en-US" sz="1400" i="1" dirty="0"/>
              <a:t>/var/run/</a:t>
            </a:r>
            <a:r>
              <a:rPr lang="en-US" sz="1400" i="1" dirty="0" err="1"/>
              <a:t>netns</a:t>
            </a:r>
            <a:r>
              <a:rPr lang="en-US" sz="1400" i="1" dirty="0"/>
              <a:t>/</a:t>
            </a:r>
            <a:r>
              <a:rPr lang="en-US" sz="1400" i="1" dirty="0" err="1"/>
              <a:t>ns_test</a:t>
            </a:r>
            <a:endParaRPr lang="en-US" sz="1400" i="1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lnSpc>
                <a:spcPts val="1000"/>
              </a:lnSpc>
              <a:buNone/>
            </a:pPr>
            <a:r>
              <a:rPr lang="en-US" sz="1600" dirty="0"/>
              <a:t>sbg_ADC-1:~ # </a:t>
            </a:r>
            <a:r>
              <a:rPr lang="en-US" sz="1600" dirty="0" err="1"/>
              <a:t>ip</a:t>
            </a:r>
            <a:r>
              <a:rPr lang="en-US" sz="1600" dirty="0"/>
              <a:t> </a:t>
            </a:r>
            <a:r>
              <a:rPr lang="en-US" sz="1600" dirty="0" err="1"/>
              <a:t>netns</a:t>
            </a:r>
            <a:r>
              <a:rPr lang="en-US" sz="1600" dirty="0"/>
              <a:t> list</a:t>
            </a:r>
          </a:p>
          <a:p>
            <a:pPr marL="0" indent="0">
              <a:lnSpc>
                <a:spcPts val="1000"/>
              </a:lnSpc>
              <a:buNone/>
            </a:pPr>
            <a:r>
              <a:rPr lang="en-US" sz="1400" i="1" dirty="0" err="1">
                <a:solidFill>
                  <a:srgbClr val="FF0000"/>
                </a:solidFill>
              </a:rPr>
              <a:t>ns_test</a:t>
            </a:r>
            <a:endParaRPr lang="en-US" sz="1400" i="1" dirty="0">
              <a:solidFill>
                <a:srgbClr val="FF0000"/>
              </a:solidFill>
            </a:endParaRPr>
          </a:p>
          <a:p>
            <a:pPr marL="0" indent="0">
              <a:lnSpc>
                <a:spcPts val="1000"/>
              </a:lnSpc>
              <a:buNone/>
            </a:pPr>
            <a:r>
              <a:rPr lang="en-US" sz="1400" i="1" dirty="0"/>
              <a:t>alb_1_alb_1_fee1</a:t>
            </a:r>
          </a:p>
          <a:p>
            <a:pPr marL="0" indent="0">
              <a:lnSpc>
                <a:spcPts val="1000"/>
              </a:lnSpc>
              <a:buNone/>
            </a:pPr>
            <a:r>
              <a:rPr lang="en-US" sz="1400" i="1" dirty="0"/>
              <a:t>vr_0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A266742-9D16-469D-ACFC-2E9FC4382C3E}"/>
              </a:ext>
            </a:extLst>
          </p:cNvPr>
          <p:cNvSpPr/>
          <p:nvPr/>
        </p:nvSpPr>
        <p:spPr>
          <a:xfrm>
            <a:off x="8653806" y="1838226"/>
            <a:ext cx="1923068" cy="9144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New File Under /var/run/</a:t>
            </a:r>
            <a:r>
              <a:rPr lang="en-US" sz="1200" dirty="0" err="1"/>
              <a:t>netns</a:t>
            </a:r>
            <a:endParaRPr lang="en-US" sz="12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68635E9-6EF7-4B2F-A7ED-105F3DE3A1F6}"/>
              </a:ext>
            </a:extLst>
          </p:cNvPr>
          <p:cNvSpPr/>
          <p:nvPr/>
        </p:nvSpPr>
        <p:spPr>
          <a:xfrm>
            <a:off x="8655769" y="3348086"/>
            <a:ext cx="1923068" cy="9144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unshare</a:t>
            </a:r>
            <a:r>
              <a:rPr lang="en-US" sz="1200" dirty="0"/>
              <a:t> current network namespace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8BB17A7-EC84-413C-9148-D6A6B0498CB6}"/>
              </a:ext>
            </a:extLst>
          </p:cNvPr>
          <p:cNvSpPr/>
          <p:nvPr/>
        </p:nvSpPr>
        <p:spPr>
          <a:xfrm>
            <a:off x="8674623" y="4986677"/>
            <a:ext cx="1923068" cy="914400"/>
          </a:xfrm>
          <a:prstGeom prst="round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Mount and bind net file /proc/self/ns/net with New </a:t>
            </a:r>
            <a:r>
              <a:rPr lang="en-US" sz="1200" dirty="0" err="1"/>
              <a:t>ceated</a:t>
            </a:r>
            <a:r>
              <a:rPr lang="en-US" sz="1200" dirty="0"/>
              <a:t> File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94D04CC-8AFB-4B43-A5E2-CF1CC892A9CB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9615340" y="2752626"/>
            <a:ext cx="1963" cy="5954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5DEEE77-EEC8-42DA-90F3-AE0B8604C8F2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9617303" y="4262486"/>
            <a:ext cx="18854" cy="724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BAC8D8E-8B33-41B5-A772-CCCA75D2FD49}"/>
              </a:ext>
            </a:extLst>
          </p:cNvPr>
          <p:cNvSpPr txBox="1"/>
          <p:nvPr/>
        </p:nvSpPr>
        <p:spPr>
          <a:xfrm>
            <a:off x="5667628" y="6176963"/>
            <a:ext cx="6325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More NETNS Design please refer to </a:t>
            </a:r>
            <a:r>
              <a:rPr lang="en-US" b="1" dirty="0" err="1"/>
              <a:t>ipnetns.c</a:t>
            </a:r>
            <a:r>
              <a:rPr lang="en-US" b="1" dirty="0"/>
              <a:t> in iproute2 package</a:t>
            </a:r>
          </a:p>
        </p:txBody>
      </p:sp>
    </p:spTree>
    <p:extLst>
      <p:ext uri="{BB962C8B-B14F-4D97-AF65-F5344CB8AC3E}">
        <p14:creationId xmlns:p14="http://schemas.microsoft.com/office/powerpoint/2010/main" val="3492636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8AF07B-88E1-4A84-834E-1E0720BB8D72}"/>
              </a:ext>
            </a:extLst>
          </p:cNvPr>
          <p:cNvSpPr/>
          <p:nvPr/>
        </p:nvSpPr>
        <p:spPr>
          <a:xfrm>
            <a:off x="2477109" y="1180299"/>
            <a:ext cx="6802980" cy="673442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eth / VLAN / </a:t>
            </a:r>
            <a:r>
              <a:rPr lang="en-US" sz="1600" dirty="0" err="1">
                <a:solidFill>
                  <a:schemeClr val="bg1"/>
                </a:solidFill>
              </a:rPr>
              <a:t>macvlan</a:t>
            </a:r>
            <a:r>
              <a:rPr lang="en-US" sz="1600" dirty="0">
                <a:solidFill>
                  <a:schemeClr val="bg1"/>
                </a:solidFill>
              </a:rPr>
              <a:t> / </a:t>
            </a:r>
            <a:r>
              <a:rPr lang="en-US" sz="1600" dirty="0" err="1">
                <a:solidFill>
                  <a:schemeClr val="bg1"/>
                </a:solidFill>
              </a:rPr>
              <a:t>ipvlan</a:t>
            </a:r>
            <a:r>
              <a:rPr lang="en-US" sz="1600" dirty="0">
                <a:solidFill>
                  <a:schemeClr val="bg1"/>
                </a:solidFill>
              </a:rPr>
              <a:t> / </a:t>
            </a:r>
            <a:r>
              <a:rPr lang="en-US" sz="1600" dirty="0" err="1">
                <a:solidFill>
                  <a:schemeClr val="bg1"/>
                </a:solidFill>
              </a:rPr>
              <a:t>veth</a:t>
            </a:r>
            <a:r>
              <a:rPr lang="en-US" sz="1600" dirty="0">
                <a:solidFill>
                  <a:schemeClr val="bg1"/>
                </a:solidFill>
              </a:rPr>
              <a:t> / bridge/tunnel (</a:t>
            </a:r>
            <a:r>
              <a:rPr lang="en-US" sz="1600" dirty="0"/>
              <a:t>IPIP / GRE / IPSEC / </a:t>
            </a:r>
            <a:r>
              <a:rPr lang="en-US" sz="1600" dirty="0" err="1"/>
              <a:t>Vxlan</a:t>
            </a:r>
            <a:r>
              <a:rPr lang="en-US" sz="1600" dirty="0"/>
              <a:t>)</a:t>
            </a:r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A9210186-E555-49D2-8CE6-1AB64DB163F0}"/>
              </a:ext>
            </a:extLst>
          </p:cNvPr>
          <p:cNvGrpSpPr/>
          <p:nvPr/>
        </p:nvGrpSpPr>
        <p:grpSpPr>
          <a:xfrm>
            <a:off x="1244015" y="2162175"/>
            <a:ext cx="8692189" cy="2340827"/>
            <a:chOff x="1068717" y="2590800"/>
            <a:chExt cx="8692189" cy="234082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8E20292-1CE4-4490-B4C2-541DDE5A3E0A}"/>
                </a:ext>
              </a:extLst>
            </p:cNvPr>
            <p:cNvSpPr/>
            <p:nvPr/>
          </p:nvSpPr>
          <p:spPr>
            <a:xfrm>
              <a:off x="1465888" y="2590800"/>
              <a:ext cx="8295018" cy="201845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/>
                <a:t>PL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1A716C6-66EF-441E-9080-7FC13D074768}"/>
                </a:ext>
              </a:extLst>
            </p:cNvPr>
            <p:cNvSpPr/>
            <p:nvPr/>
          </p:nvSpPr>
          <p:spPr>
            <a:xfrm>
              <a:off x="1789998" y="2886679"/>
              <a:ext cx="2267933" cy="890326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2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2F9BBE3-118D-4984-B305-8C5463D87D21}"/>
                </a:ext>
              </a:extLst>
            </p:cNvPr>
            <p:cNvSpPr/>
            <p:nvPr/>
          </p:nvSpPr>
          <p:spPr bwMode="auto">
            <a:xfrm>
              <a:off x="4144803" y="3163589"/>
              <a:ext cx="1554282" cy="73831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72000" tIns="45720" rIns="7200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FEE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4016784-A363-4DFD-BBBD-B3C9342D40DD}"/>
                </a:ext>
              </a:extLst>
            </p:cNvPr>
            <p:cNvSpPr/>
            <p:nvPr/>
          </p:nvSpPr>
          <p:spPr bwMode="auto">
            <a:xfrm>
              <a:off x="1818406" y="3113062"/>
              <a:ext cx="2169432" cy="18435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72000" tIns="45720" rIns="72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br0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363538C-E6E6-4614-A598-A67D6ED5E9FE}"/>
                </a:ext>
              </a:extLst>
            </p:cNvPr>
            <p:cNvSpPr txBox="1"/>
            <p:nvPr/>
          </p:nvSpPr>
          <p:spPr>
            <a:xfrm>
              <a:off x="1875557" y="3508107"/>
              <a:ext cx="852508" cy="26161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eth1.116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D856D47D-99A5-4446-8D31-0D3060B219A5}"/>
                </a:ext>
              </a:extLst>
            </p:cNvPr>
            <p:cNvSpPr/>
            <p:nvPr/>
          </p:nvSpPr>
          <p:spPr bwMode="auto">
            <a:xfrm>
              <a:off x="3126491" y="3988846"/>
              <a:ext cx="817963" cy="379072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72000" tIns="45720" rIns="72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veth</a:t>
              </a:r>
              <a:endPara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1272313-212F-494A-8AAB-050AD68B603E}"/>
                </a:ext>
              </a:extLst>
            </p:cNvPr>
            <p:cNvSpPr txBox="1"/>
            <p:nvPr/>
          </p:nvSpPr>
          <p:spPr>
            <a:xfrm>
              <a:off x="3113909" y="3495341"/>
              <a:ext cx="852508" cy="26161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veth.116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3C4274E-11F7-46A6-8CF0-A71314FF67C2}"/>
                </a:ext>
              </a:extLst>
            </p:cNvPr>
            <p:cNvCxnSpPr>
              <a:cxnSpLocks/>
              <a:stCxn id="13" idx="2"/>
              <a:endCxn id="12" idx="0"/>
            </p:cNvCxnSpPr>
            <p:nvPr/>
          </p:nvCxnSpPr>
          <p:spPr bwMode="auto">
            <a:xfrm flipH="1">
              <a:off x="3535473" y="3756951"/>
              <a:ext cx="4690" cy="231895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6C77F39C-F0BA-48B1-AE49-AF6E8CFE3103}"/>
                </a:ext>
              </a:extLst>
            </p:cNvPr>
            <p:cNvSpPr/>
            <p:nvPr/>
          </p:nvSpPr>
          <p:spPr bwMode="auto">
            <a:xfrm>
              <a:off x="4139078" y="4008431"/>
              <a:ext cx="817963" cy="379072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72000" tIns="45720" rIns="72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0" i="0" u="none" strike="noStrike" cap="none" normalizeH="0" baseline="0" dirty="0" err="1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evipdev</a:t>
              </a:r>
              <a:endPara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C43932F-3307-43CE-B885-20CBC8F69061}"/>
                </a:ext>
              </a:extLst>
            </p:cNvPr>
            <p:cNvSpPr txBox="1"/>
            <p:nvPr/>
          </p:nvSpPr>
          <p:spPr>
            <a:xfrm>
              <a:off x="4158399" y="3654367"/>
              <a:ext cx="769627" cy="26197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5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/>
                <a:t>eth1.116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32C71E2-4CA7-4742-83E3-7EC3C6C76FA3}"/>
                </a:ext>
              </a:extLst>
            </p:cNvPr>
            <p:cNvCxnSpPr>
              <a:cxnSpLocks/>
              <a:stCxn id="16" idx="2"/>
              <a:endCxn id="15" idx="0"/>
            </p:cNvCxnSpPr>
            <p:nvPr/>
          </p:nvCxnSpPr>
          <p:spPr bwMode="auto">
            <a:xfrm>
              <a:off x="4543213" y="3916338"/>
              <a:ext cx="4847" cy="92093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A8252F-D032-448D-A045-FA2EFB9E4FB9}"/>
                </a:ext>
              </a:extLst>
            </p:cNvPr>
            <p:cNvCxnSpPr>
              <a:cxnSpLocks/>
              <a:stCxn id="12" idx="3"/>
              <a:endCxn id="15" idx="1"/>
            </p:cNvCxnSpPr>
            <p:nvPr/>
          </p:nvCxnSpPr>
          <p:spPr bwMode="auto">
            <a:xfrm>
              <a:off x="3944454" y="4178382"/>
              <a:ext cx="194624" cy="19585"/>
            </a:xfrm>
            <a:prstGeom prst="line">
              <a:avLst/>
            </a:prstGeom>
            <a:solidFill>
              <a:schemeClr val="accent1"/>
            </a:solidFill>
            <a:ln w="444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77C355A-1A44-409B-B093-8EE68C258E51}"/>
                </a:ext>
              </a:extLst>
            </p:cNvPr>
            <p:cNvCxnSpPr>
              <a:cxnSpLocks/>
              <a:stCxn id="11" idx="0"/>
            </p:cNvCxnSpPr>
            <p:nvPr/>
          </p:nvCxnSpPr>
          <p:spPr bwMode="auto">
            <a:xfrm flipV="1">
              <a:off x="2301811" y="3297417"/>
              <a:ext cx="0" cy="210690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8882213-4824-4001-BD2C-38D8DB3CE338}"/>
                </a:ext>
              </a:extLst>
            </p:cNvPr>
            <p:cNvCxnSpPr>
              <a:cxnSpLocks/>
              <a:stCxn id="13" idx="0"/>
            </p:cNvCxnSpPr>
            <p:nvPr/>
          </p:nvCxnSpPr>
          <p:spPr bwMode="auto">
            <a:xfrm flipH="1" flipV="1">
              <a:off x="3535473" y="3297417"/>
              <a:ext cx="4690" cy="197924"/>
            </a:xfrm>
            <a:prstGeom prst="line">
              <a:avLst/>
            </a:prstGeom>
            <a:solidFill>
              <a:schemeClr val="accent1"/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B278590-8D78-4770-B571-B54A98314EF0}"/>
                </a:ext>
              </a:extLst>
            </p:cNvPr>
            <p:cNvSpPr/>
            <p:nvPr/>
          </p:nvSpPr>
          <p:spPr bwMode="auto">
            <a:xfrm>
              <a:off x="6296294" y="3157849"/>
              <a:ext cx="1102140" cy="77910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72000" tIns="45720" rIns="7200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1100" dirty="0">
                  <a:latin typeface="Arial" charset="0"/>
                </a:rPr>
                <a:t>LBE</a:t>
              </a:r>
              <a:endPara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3065B28-5560-47AE-945A-E27380F846B8}"/>
                </a:ext>
              </a:extLst>
            </p:cNvPr>
            <p:cNvSpPr/>
            <p:nvPr/>
          </p:nvSpPr>
          <p:spPr bwMode="auto">
            <a:xfrm>
              <a:off x="8209945" y="3157849"/>
              <a:ext cx="735476" cy="740835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72000" tIns="45720" rIns="7200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1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rPr>
                <a:t>SGC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23874F10-1CDC-4D78-A7B3-40590B95F73E}"/>
                </a:ext>
              </a:extLst>
            </p:cNvPr>
            <p:cNvSpPr/>
            <p:nvPr/>
          </p:nvSpPr>
          <p:spPr>
            <a:xfrm>
              <a:off x="4523298" y="3198578"/>
              <a:ext cx="542834" cy="328952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/>
                <a:t>ERS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C5D908C-EF18-4528-B4AF-C6D29DF4A5EE}"/>
                </a:ext>
              </a:extLst>
            </p:cNvPr>
            <p:cNvSpPr txBox="1"/>
            <p:nvPr/>
          </p:nvSpPr>
          <p:spPr>
            <a:xfrm>
              <a:off x="1767009" y="2835096"/>
              <a:ext cx="11079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/>
                <a:t>NS1	</a:t>
              </a:r>
            </a:p>
          </p:txBody>
        </p:sp>
        <p:cxnSp>
          <p:nvCxnSpPr>
            <p:cNvPr id="30" name="Connector: Elbow 29">
              <a:extLst>
                <a:ext uri="{FF2B5EF4-FFF2-40B4-BE49-F238E27FC236}">
                  <a16:creationId xmlns:a16="http://schemas.microsoft.com/office/drawing/2014/main" id="{0D84E8A7-7A01-4C9A-85C1-AD6075D36022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rot="5400000">
              <a:off x="1717672" y="3575084"/>
              <a:ext cx="389507" cy="778772"/>
            </a:xfrm>
            <a:prstGeom prst="bentConnector2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6E89CF1-C2A6-4586-BA4F-48ACE9DD7A8B}"/>
                </a:ext>
              </a:extLst>
            </p:cNvPr>
            <p:cNvSpPr txBox="1"/>
            <p:nvPr/>
          </p:nvSpPr>
          <p:spPr>
            <a:xfrm>
              <a:off x="8955876" y="4111712"/>
              <a:ext cx="8050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>
                  <a:solidFill>
                    <a:schemeClr val="bg2"/>
                  </a:solidFill>
                </a:rPr>
                <a:t>llb</a:t>
              </a:r>
              <a:r>
                <a:rPr lang="en-US" sz="1000" dirty="0">
                  <a:solidFill>
                    <a:schemeClr val="bg2"/>
                  </a:solidFill>
                </a:rPr>
                <a:t> interface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D69E562-DABC-450D-B817-FB0AF2F7676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41059" y="3508107"/>
              <a:ext cx="565540" cy="673451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C5CC1545-EF75-4298-8285-AEE2E9B79578}"/>
                </a:ext>
              </a:extLst>
            </p:cNvPr>
            <p:cNvSpPr/>
            <p:nvPr/>
          </p:nvSpPr>
          <p:spPr>
            <a:xfrm>
              <a:off x="1389808" y="4098457"/>
              <a:ext cx="172319" cy="12153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F535F1-39F2-4B3B-877F-D395E7C0F4F3}"/>
                </a:ext>
              </a:extLst>
            </p:cNvPr>
            <p:cNvSpPr txBox="1"/>
            <p:nvPr/>
          </p:nvSpPr>
          <p:spPr>
            <a:xfrm>
              <a:off x="1068717" y="4188173"/>
              <a:ext cx="44755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eth1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4466DCB-B5D6-4FE5-8E3D-3DC7317D37FE}"/>
                </a:ext>
              </a:extLst>
            </p:cNvPr>
            <p:cNvSpPr/>
            <p:nvPr/>
          </p:nvSpPr>
          <p:spPr>
            <a:xfrm>
              <a:off x="6503891" y="4518101"/>
              <a:ext cx="172319" cy="12153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94DBDF6-DB51-4716-AD8D-D7ACE4F42F01}"/>
                </a:ext>
              </a:extLst>
            </p:cNvPr>
            <p:cNvSpPr txBox="1"/>
            <p:nvPr/>
          </p:nvSpPr>
          <p:spPr>
            <a:xfrm>
              <a:off x="6319054" y="4670017"/>
              <a:ext cx="44755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eth0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5717A25C-EEE7-48B3-9A10-95330DC7FB3B}"/>
                </a:ext>
              </a:extLst>
            </p:cNvPr>
            <p:cNvSpPr/>
            <p:nvPr/>
          </p:nvSpPr>
          <p:spPr>
            <a:xfrm>
              <a:off x="5171643" y="3404317"/>
              <a:ext cx="379627" cy="180975"/>
            </a:xfrm>
            <a:prstGeom prst="rect">
              <a:avLst/>
            </a:prstGeom>
            <a:solidFill>
              <a:srgbClr val="6600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tun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FA1D725E-A756-4667-9A75-87E36DE1DF09}"/>
                </a:ext>
              </a:extLst>
            </p:cNvPr>
            <p:cNvSpPr/>
            <p:nvPr/>
          </p:nvSpPr>
          <p:spPr>
            <a:xfrm>
              <a:off x="4989363" y="3735363"/>
              <a:ext cx="702910" cy="180975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macvlan</a:t>
              </a:r>
              <a:endParaRPr lang="en-US" sz="1050" dirty="0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44113B4-8D42-471B-95E3-ADB47C716AE7}"/>
                </a:ext>
              </a:extLst>
            </p:cNvPr>
            <p:cNvCxnSpPr>
              <a:stCxn id="42" idx="2"/>
            </p:cNvCxnSpPr>
            <p:nvPr/>
          </p:nvCxnSpPr>
          <p:spPr>
            <a:xfrm flipH="1">
              <a:off x="5356018" y="3585292"/>
              <a:ext cx="5439" cy="1356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C3C7104-E05A-4EC0-B8A3-0E5C4F720C81}"/>
                </a:ext>
              </a:extLst>
            </p:cNvPr>
            <p:cNvSpPr/>
            <p:nvPr/>
          </p:nvSpPr>
          <p:spPr>
            <a:xfrm>
              <a:off x="6445366" y="3417620"/>
              <a:ext cx="379627" cy="180975"/>
            </a:xfrm>
            <a:prstGeom prst="rect">
              <a:avLst/>
            </a:prstGeom>
            <a:solidFill>
              <a:srgbClr val="6600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tun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A4DAE5A4-279D-4F40-9659-FF5E7A42BD01}"/>
                </a:ext>
              </a:extLst>
            </p:cNvPr>
            <p:cNvSpPr/>
            <p:nvPr/>
          </p:nvSpPr>
          <p:spPr>
            <a:xfrm>
              <a:off x="6538205" y="3761595"/>
              <a:ext cx="721219" cy="154743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macvlan</a:t>
              </a:r>
              <a:endParaRPr lang="en-US" sz="1050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36EBD7E-89B5-4BB5-ACE0-EF8E7FBA1B6D}"/>
                </a:ext>
              </a:extLst>
            </p:cNvPr>
            <p:cNvCxnSpPr>
              <a:cxnSpLocks/>
              <a:stCxn id="46" idx="2"/>
            </p:cNvCxnSpPr>
            <p:nvPr/>
          </p:nvCxnSpPr>
          <p:spPr>
            <a:xfrm>
              <a:off x="6635180" y="3598595"/>
              <a:ext cx="0" cy="17841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373DE626-0ED6-47A4-933C-E48371ABDC7B}"/>
                </a:ext>
              </a:extLst>
            </p:cNvPr>
            <p:cNvSpPr/>
            <p:nvPr/>
          </p:nvSpPr>
          <p:spPr>
            <a:xfrm>
              <a:off x="6960746" y="3399645"/>
              <a:ext cx="379627" cy="180975"/>
            </a:xfrm>
            <a:prstGeom prst="rect">
              <a:avLst/>
            </a:prstGeom>
            <a:solidFill>
              <a:srgbClr val="6600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tun</a:t>
              </a:r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F5648E36-A8F6-4A61-8995-1061F91F4ED3}"/>
                </a:ext>
              </a:extLst>
            </p:cNvPr>
            <p:cNvCxnSpPr>
              <a:cxnSpLocks/>
              <a:stCxn id="49" idx="2"/>
            </p:cNvCxnSpPr>
            <p:nvPr/>
          </p:nvCxnSpPr>
          <p:spPr>
            <a:xfrm>
              <a:off x="7150560" y="3580620"/>
              <a:ext cx="2715" cy="18175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EFCFC22-EE50-4A85-B812-54B564102611}"/>
                </a:ext>
              </a:extLst>
            </p:cNvPr>
            <p:cNvSpPr/>
            <p:nvPr/>
          </p:nvSpPr>
          <p:spPr>
            <a:xfrm>
              <a:off x="8188836" y="3728376"/>
              <a:ext cx="659111" cy="145037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 err="1"/>
                <a:t>macvlan</a:t>
              </a:r>
              <a:endParaRPr lang="en-US" sz="105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E835879-2FCE-40E2-B086-39ACF4CB0EC1}"/>
                </a:ext>
              </a:extLst>
            </p:cNvPr>
            <p:cNvSpPr/>
            <p:nvPr/>
          </p:nvSpPr>
          <p:spPr>
            <a:xfrm>
              <a:off x="8354200" y="3404317"/>
              <a:ext cx="379627" cy="180975"/>
            </a:xfrm>
            <a:prstGeom prst="rect">
              <a:avLst/>
            </a:prstGeom>
            <a:solidFill>
              <a:srgbClr val="6600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tun</a:t>
              </a: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0BE6EDD7-2437-4C0F-90D6-8E24530E64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44014" y="3556745"/>
              <a:ext cx="1" cy="1547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or: Elbow 63">
              <a:extLst>
                <a:ext uri="{FF2B5EF4-FFF2-40B4-BE49-F238E27FC236}">
                  <a16:creationId xmlns:a16="http://schemas.microsoft.com/office/drawing/2014/main" id="{088783C2-605D-4648-B834-059F19D70142}"/>
                </a:ext>
              </a:extLst>
            </p:cNvPr>
            <p:cNvCxnSpPr>
              <a:stCxn id="43" idx="2"/>
              <a:endCxn id="39" idx="1"/>
            </p:cNvCxnSpPr>
            <p:nvPr/>
          </p:nvCxnSpPr>
          <p:spPr>
            <a:xfrm rot="16200000" flipH="1">
              <a:off x="5625192" y="3631963"/>
              <a:ext cx="619561" cy="1188309"/>
            </a:xfrm>
            <a:prstGeom prst="bentConnector3">
              <a:avLst/>
            </a:prstGeom>
            <a:ln w="317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ctor: Elbow 65">
              <a:extLst>
                <a:ext uri="{FF2B5EF4-FFF2-40B4-BE49-F238E27FC236}">
                  <a16:creationId xmlns:a16="http://schemas.microsoft.com/office/drawing/2014/main" id="{5BE36F3F-477A-4CBE-829F-965F84E6346C}"/>
                </a:ext>
              </a:extLst>
            </p:cNvPr>
            <p:cNvCxnSpPr>
              <a:stCxn id="47" idx="2"/>
              <a:endCxn id="39" idx="7"/>
            </p:cNvCxnSpPr>
            <p:nvPr/>
          </p:nvCxnSpPr>
          <p:spPr>
            <a:xfrm rot="5400000">
              <a:off x="6465115" y="4102198"/>
              <a:ext cx="619561" cy="247841"/>
            </a:xfrm>
            <a:prstGeom prst="bentConnector3">
              <a:avLst/>
            </a:prstGeom>
            <a:ln w="317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ctor: Elbow 67">
              <a:extLst>
                <a:ext uri="{FF2B5EF4-FFF2-40B4-BE49-F238E27FC236}">
                  <a16:creationId xmlns:a16="http://schemas.microsoft.com/office/drawing/2014/main" id="{A784C3E5-5D03-4ECB-8AFF-A37BC30A1596}"/>
                </a:ext>
              </a:extLst>
            </p:cNvPr>
            <p:cNvCxnSpPr>
              <a:stCxn id="54" idx="2"/>
              <a:endCxn id="39" idx="7"/>
            </p:cNvCxnSpPr>
            <p:nvPr/>
          </p:nvCxnSpPr>
          <p:spPr>
            <a:xfrm rot="5400000">
              <a:off x="7253440" y="3270947"/>
              <a:ext cx="662486" cy="1867418"/>
            </a:xfrm>
            <a:prstGeom prst="bentConnector3">
              <a:avLst/>
            </a:prstGeom>
            <a:ln w="317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D21CA3F9-926B-4BE4-8290-BF45E339BCE9}"/>
              </a:ext>
            </a:extLst>
          </p:cNvPr>
          <p:cNvSpPr txBox="1"/>
          <p:nvPr/>
        </p:nvSpPr>
        <p:spPr>
          <a:xfrm>
            <a:off x="601579" y="204639"/>
            <a:ext cx="50696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Linux Interface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19B5D55-AC95-4386-B682-A53F6F105B0F}"/>
              </a:ext>
            </a:extLst>
          </p:cNvPr>
          <p:cNvGrpSpPr/>
          <p:nvPr/>
        </p:nvGrpSpPr>
        <p:grpSpPr>
          <a:xfrm>
            <a:off x="8071228" y="5024917"/>
            <a:ext cx="2255797" cy="1580724"/>
            <a:chOff x="8364134" y="5078427"/>
            <a:chExt cx="2255797" cy="1580724"/>
          </a:xfrm>
        </p:grpSpPr>
        <p:sp>
          <p:nvSpPr>
            <p:cNvPr id="79" name="Explosion: 8 Points 78">
              <a:extLst>
                <a:ext uri="{FF2B5EF4-FFF2-40B4-BE49-F238E27FC236}">
                  <a16:creationId xmlns:a16="http://schemas.microsoft.com/office/drawing/2014/main" id="{7B97B792-AAF1-4089-90E4-4BA099DF23B9}"/>
                </a:ext>
              </a:extLst>
            </p:cNvPr>
            <p:cNvSpPr/>
            <p:nvPr/>
          </p:nvSpPr>
          <p:spPr>
            <a:xfrm>
              <a:off x="8364134" y="5078427"/>
              <a:ext cx="2255797" cy="1580724"/>
            </a:xfrm>
            <a:custGeom>
              <a:avLst/>
              <a:gdLst>
                <a:gd name="connsiteX0" fmla="*/ 10800 w 21600"/>
                <a:gd name="connsiteY0" fmla="*/ 5800 h 21600"/>
                <a:gd name="connsiteX1" fmla="*/ 14522 w 21600"/>
                <a:gd name="connsiteY1" fmla="*/ 0 h 21600"/>
                <a:gd name="connsiteX2" fmla="*/ 14155 w 21600"/>
                <a:gd name="connsiteY2" fmla="*/ 5325 h 21600"/>
                <a:gd name="connsiteX3" fmla="*/ 18380 w 21600"/>
                <a:gd name="connsiteY3" fmla="*/ 4457 h 21600"/>
                <a:gd name="connsiteX4" fmla="*/ 16702 w 21600"/>
                <a:gd name="connsiteY4" fmla="*/ 7315 h 21600"/>
                <a:gd name="connsiteX5" fmla="*/ 21097 w 21600"/>
                <a:gd name="connsiteY5" fmla="*/ 8137 h 21600"/>
                <a:gd name="connsiteX6" fmla="*/ 17607 w 21600"/>
                <a:gd name="connsiteY6" fmla="*/ 10475 h 21600"/>
                <a:gd name="connsiteX7" fmla="*/ 21600 w 21600"/>
                <a:gd name="connsiteY7" fmla="*/ 13290 h 21600"/>
                <a:gd name="connsiteX8" fmla="*/ 16837 w 21600"/>
                <a:gd name="connsiteY8" fmla="*/ 12942 h 21600"/>
                <a:gd name="connsiteX9" fmla="*/ 18145 w 21600"/>
                <a:gd name="connsiteY9" fmla="*/ 18095 h 21600"/>
                <a:gd name="connsiteX10" fmla="*/ 14020 w 21600"/>
                <a:gd name="connsiteY10" fmla="*/ 14457 h 21600"/>
                <a:gd name="connsiteX11" fmla="*/ 13247 w 21600"/>
                <a:gd name="connsiteY11" fmla="*/ 19737 h 21600"/>
                <a:gd name="connsiteX12" fmla="*/ 10532 w 21600"/>
                <a:gd name="connsiteY12" fmla="*/ 14935 h 21600"/>
                <a:gd name="connsiteX13" fmla="*/ 8485 w 21600"/>
                <a:gd name="connsiteY13" fmla="*/ 21600 h 21600"/>
                <a:gd name="connsiteX14" fmla="*/ 7715 w 21600"/>
                <a:gd name="connsiteY14" fmla="*/ 15627 h 21600"/>
                <a:gd name="connsiteX15" fmla="*/ 4762 w 21600"/>
                <a:gd name="connsiteY15" fmla="*/ 17617 h 21600"/>
                <a:gd name="connsiteX16" fmla="*/ 5667 w 21600"/>
                <a:gd name="connsiteY16" fmla="*/ 13937 h 21600"/>
                <a:gd name="connsiteX17" fmla="*/ 135 w 21600"/>
                <a:gd name="connsiteY17" fmla="*/ 14587 h 21600"/>
                <a:gd name="connsiteX18" fmla="*/ 3722 w 21600"/>
                <a:gd name="connsiteY18" fmla="*/ 11775 h 21600"/>
                <a:gd name="connsiteX19" fmla="*/ 0 w 21600"/>
                <a:gd name="connsiteY19" fmla="*/ 8615 h 21600"/>
                <a:gd name="connsiteX20" fmla="*/ 4627 w 21600"/>
                <a:gd name="connsiteY20" fmla="*/ 7617 h 21600"/>
                <a:gd name="connsiteX21" fmla="*/ 370 w 21600"/>
                <a:gd name="connsiteY21" fmla="*/ 2295 h 21600"/>
                <a:gd name="connsiteX22" fmla="*/ 7312 w 21600"/>
                <a:gd name="connsiteY22" fmla="*/ 6320 h 21600"/>
                <a:gd name="connsiteX23" fmla="*/ 8352 w 21600"/>
                <a:gd name="connsiteY23" fmla="*/ 2295 h 21600"/>
                <a:gd name="connsiteX24" fmla="*/ 10800 w 21600"/>
                <a:gd name="connsiteY24" fmla="*/ 5800 h 21600"/>
                <a:gd name="connsiteX0" fmla="*/ 10800 w 21600"/>
                <a:gd name="connsiteY0" fmla="*/ 5800 h 21600"/>
                <a:gd name="connsiteX1" fmla="*/ 14522 w 21600"/>
                <a:gd name="connsiteY1" fmla="*/ 0 h 21600"/>
                <a:gd name="connsiteX2" fmla="*/ 14155 w 21600"/>
                <a:gd name="connsiteY2" fmla="*/ 5325 h 21600"/>
                <a:gd name="connsiteX3" fmla="*/ 18380 w 21600"/>
                <a:gd name="connsiteY3" fmla="*/ 4457 h 21600"/>
                <a:gd name="connsiteX4" fmla="*/ 16702 w 21600"/>
                <a:gd name="connsiteY4" fmla="*/ 7315 h 21600"/>
                <a:gd name="connsiteX5" fmla="*/ 21097 w 21600"/>
                <a:gd name="connsiteY5" fmla="*/ 8137 h 21600"/>
                <a:gd name="connsiteX6" fmla="*/ 17607 w 21600"/>
                <a:gd name="connsiteY6" fmla="*/ 10475 h 21600"/>
                <a:gd name="connsiteX7" fmla="*/ 21600 w 21600"/>
                <a:gd name="connsiteY7" fmla="*/ 13290 h 21600"/>
                <a:gd name="connsiteX8" fmla="*/ 16837 w 21600"/>
                <a:gd name="connsiteY8" fmla="*/ 12942 h 21600"/>
                <a:gd name="connsiteX9" fmla="*/ 18145 w 21600"/>
                <a:gd name="connsiteY9" fmla="*/ 18095 h 21600"/>
                <a:gd name="connsiteX10" fmla="*/ 14020 w 21600"/>
                <a:gd name="connsiteY10" fmla="*/ 14457 h 21600"/>
                <a:gd name="connsiteX11" fmla="*/ 13247 w 21600"/>
                <a:gd name="connsiteY11" fmla="*/ 19737 h 21600"/>
                <a:gd name="connsiteX12" fmla="*/ 10532 w 21600"/>
                <a:gd name="connsiteY12" fmla="*/ 14935 h 21600"/>
                <a:gd name="connsiteX13" fmla="*/ 8485 w 21600"/>
                <a:gd name="connsiteY13" fmla="*/ 21600 h 21600"/>
                <a:gd name="connsiteX14" fmla="*/ 7715 w 21600"/>
                <a:gd name="connsiteY14" fmla="*/ 15627 h 21600"/>
                <a:gd name="connsiteX15" fmla="*/ 4762 w 21600"/>
                <a:gd name="connsiteY15" fmla="*/ 17617 h 21600"/>
                <a:gd name="connsiteX16" fmla="*/ 5667 w 21600"/>
                <a:gd name="connsiteY16" fmla="*/ 13937 h 21600"/>
                <a:gd name="connsiteX17" fmla="*/ 135 w 21600"/>
                <a:gd name="connsiteY17" fmla="*/ 14587 h 21600"/>
                <a:gd name="connsiteX18" fmla="*/ 3722 w 21600"/>
                <a:gd name="connsiteY18" fmla="*/ 11775 h 21600"/>
                <a:gd name="connsiteX19" fmla="*/ 0 w 21600"/>
                <a:gd name="connsiteY19" fmla="*/ 8615 h 21600"/>
                <a:gd name="connsiteX20" fmla="*/ 4627 w 21600"/>
                <a:gd name="connsiteY20" fmla="*/ 7617 h 21600"/>
                <a:gd name="connsiteX21" fmla="*/ 2559 w 21600"/>
                <a:gd name="connsiteY21" fmla="*/ 4205 h 21600"/>
                <a:gd name="connsiteX22" fmla="*/ 7312 w 21600"/>
                <a:gd name="connsiteY22" fmla="*/ 6320 h 21600"/>
                <a:gd name="connsiteX23" fmla="*/ 8352 w 21600"/>
                <a:gd name="connsiteY23" fmla="*/ 2295 h 21600"/>
                <a:gd name="connsiteX24" fmla="*/ 10800 w 21600"/>
                <a:gd name="connsiteY24" fmla="*/ 5800 h 21600"/>
                <a:gd name="connsiteX0" fmla="*/ 10800 w 21600"/>
                <a:gd name="connsiteY0" fmla="*/ 3505 h 19305"/>
                <a:gd name="connsiteX1" fmla="*/ 13831 w 21600"/>
                <a:gd name="connsiteY1" fmla="*/ 350 h 19305"/>
                <a:gd name="connsiteX2" fmla="*/ 14155 w 21600"/>
                <a:gd name="connsiteY2" fmla="*/ 3030 h 19305"/>
                <a:gd name="connsiteX3" fmla="*/ 18380 w 21600"/>
                <a:gd name="connsiteY3" fmla="*/ 2162 h 19305"/>
                <a:gd name="connsiteX4" fmla="*/ 16702 w 21600"/>
                <a:gd name="connsiteY4" fmla="*/ 5020 h 19305"/>
                <a:gd name="connsiteX5" fmla="*/ 21097 w 21600"/>
                <a:gd name="connsiteY5" fmla="*/ 5842 h 19305"/>
                <a:gd name="connsiteX6" fmla="*/ 17607 w 21600"/>
                <a:gd name="connsiteY6" fmla="*/ 8180 h 19305"/>
                <a:gd name="connsiteX7" fmla="*/ 21600 w 21600"/>
                <a:gd name="connsiteY7" fmla="*/ 10995 h 19305"/>
                <a:gd name="connsiteX8" fmla="*/ 16837 w 21600"/>
                <a:gd name="connsiteY8" fmla="*/ 10647 h 19305"/>
                <a:gd name="connsiteX9" fmla="*/ 18145 w 21600"/>
                <a:gd name="connsiteY9" fmla="*/ 15800 h 19305"/>
                <a:gd name="connsiteX10" fmla="*/ 14020 w 21600"/>
                <a:gd name="connsiteY10" fmla="*/ 12162 h 19305"/>
                <a:gd name="connsiteX11" fmla="*/ 13247 w 21600"/>
                <a:gd name="connsiteY11" fmla="*/ 17442 h 19305"/>
                <a:gd name="connsiteX12" fmla="*/ 10532 w 21600"/>
                <a:gd name="connsiteY12" fmla="*/ 12640 h 19305"/>
                <a:gd name="connsiteX13" fmla="*/ 8485 w 21600"/>
                <a:gd name="connsiteY13" fmla="*/ 19305 h 19305"/>
                <a:gd name="connsiteX14" fmla="*/ 7715 w 21600"/>
                <a:gd name="connsiteY14" fmla="*/ 13332 h 19305"/>
                <a:gd name="connsiteX15" fmla="*/ 4762 w 21600"/>
                <a:gd name="connsiteY15" fmla="*/ 15322 h 19305"/>
                <a:gd name="connsiteX16" fmla="*/ 5667 w 21600"/>
                <a:gd name="connsiteY16" fmla="*/ 11642 h 19305"/>
                <a:gd name="connsiteX17" fmla="*/ 135 w 21600"/>
                <a:gd name="connsiteY17" fmla="*/ 12292 h 19305"/>
                <a:gd name="connsiteX18" fmla="*/ 3722 w 21600"/>
                <a:gd name="connsiteY18" fmla="*/ 9480 h 19305"/>
                <a:gd name="connsiteX19" fmla="*/ 0 w 21600"/>
                <a:gd name="connsiteY19" fmla="*/ 6320 h 19305"/>
                <a:gd name="connsiteX20" fmla="*/ 4627 w 21600"/>
                <a:gd name="connsiteY20" fmla="*/ 5322 h 19305"/>
                <a:gd name="connsiteX21" fmla="*/ 2559 w 21600"/>
                <a:gd name="connsiteY21" fmla="*/ 1910 h 19305"/>
                <a:gd name="connsiteX22" fmla="*/ 7312 w 21600"/>
                <a:gd name="connsiteY22" fmla="*/ 4025 h 19305"/>
                <a:gd name="connsiteX23" fmla="*/ 8352 w 21600"/>
                <a:gd name="connsiteY23" fmla="*/ 0 h 19305"/>
                <a:gd name="connsiteX24" fmla="*/ 10800 w 21600"/>
                <a:gd name="connsiteY24" fmla="*/ 3505 h 19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600" h="19305">
                  <a:moveTo>
                    <a:pt x="10800" y="3505"/>
                  </a:moveTo>
                  <a:lnTo>
                    <a:pt x="13831" y="350"/>
                  </a:lnTo>
                  <a:cubicBezTo>
                    <a:pt x="13709" y="2125"/>
                    <a:pt x="14277" y="1255"/>
                    <a:pt x="14155" y="3030"/>
                  </a:cubicBezTo>
                  <a:lnTo>
                    <a:pt x="18380" y="2162"/>
                  </a:lnTo>
                  <a:lnTo>
                    <a:pt x="16702" y="5020"/>
                  </a:lnTo>
                  <a:lnTo>
                    <a:pt x="21097" y="5842"/>
                  </a:lnTo>
                  <a:lnTo>
                    <a:pt x="17607" y="8180"/>
                  </a:lnTo>
                  <a:lnTo>
                    <a:pt x="21600" y="10995"/>
                  </a:lnTo>
                  <a:lnTo>
                    <a:pt x="16837" y="10647"/>
                  </a:lnTo>
                  <a:lnTo>
                    <a:pt x="18145" y="15800"/>
                  </a:lnTo>
                  <a:lnTo>
                    <a:pt x="14020" y="12162"/>
                  </a:lnTo>
                  <a:lnTo>
                    <a:pt x="13247" y="17442"/>
                  </a:lnTo>
                  <a:lnTo>
                    <a:pt x="10532" y="12640"/>
                  </a:lnTo>
                  <a:lnTo>
                    <a:pt x="8485" y="19305"/>
                  </a:lnTo>
                  <a:cubicBezTo>
                    <a:pt x="8228" y="17314"/>
                    <a:pt x="7972" y="15323"/>
                    <a:pt x="7715" y="13332"/>
                  </a:cubicBezTo>
                  <a:lnTo>
                    <a:pt x="4762" y="15322"/>
                  </a:lnTo>
                  <a:lnTo>
                    <a:pt x="5667" y="11642"/>
                  </a:lnTo>
                  <a:lnTo>
                    <a:pt x="135" y="12292"/>
                  </a:lnTo>
                  <a:lnTo>
                    <a:pt x="3722" y="9480"/>
                  </a:lnTo>
                  <a:lnTo>
                    <a:pt x="0" y="6320"/>
                  </a:lnTo>
                  <a:lnTo>
                    <a:pt x="4627" y="5322"/>
                  </a:lnTo>
                  <a:lnTo>
                    <a:pt x="2559" y="1910"/>
                  </a:lnTo>
                  <a:lnTo>
                    <a:pt x="7312" y="4025"/>
                  </a:lnTo>
                  <a:lnTo>
                    <a:pt x="8352" y="0"/>
                  </a:lnTo>
                  <a:lnTo>
                    <a:pt x="10800" y="3505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55E67685-BCF0-44F7-9255-4236EEB0DAD6}"/>
                </a:ext>
              </a:extLst>
            </p:cNvPr>
            <p:cNvSpPr txBox="1"/>
            <p:nvPr/>
          </p:nvSpPr>
          <p:spPr>
            <a:xfrm>
              <a:off x="8916773" y="5535913"/>
              <a:ext cx="950901" cy="400110"/>
            </a:xfrm>
            <a:prstGeom prst="rect">
              <a:avLst/>
            </a:prstGeom>
            <a:noFill/>
            <a:effectLst>
              <a:softEdge rad="12700"/>
            </a:effectLst>
          </p:spPr>
          <p:txBody>
            <a:bodyPr wrap="none" rtlCol="0">
              <a:spAutoFit/>
            </a:bodyPr>
            <a:lstStyle/>
            <a:p>
              <a:r>
                <a:rPr lang="en-US" sz="2000" dirty="0" err="1"/>
                <a:t>ip</a:t>
              </a:r>
              <a:r>
                <a:rPr lang="en-US" sz="2000" dirty="0"/>
                <a:t> help </a:t>
              </a:r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BE77A59F-AB83-4EF2-9D6B-D5C66FE58254}"/>
              </a:ext>
            </a:extLst>
          </p:cNvPr>
          <p:cNvSpPr txBox="1"/>
          <p:nvPr/>
        </p:nvSpPr>
        <p:spPr>
          <a:xfrm>
            <a:off x="10145607" y="1332354"/>
            <a:ext cx="1760162" cy="369332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Overlay Network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FF118519-50DA-47DB-9BEF-A82045655905}"/>
              </a:ext>
            </a:extLst>
          </p:cNvPr>
          <p:cNvCxnSpPr/>
          <p:nvPr/>
        </p:nvCxnSpPr>
        <p:spPr>
          <a:xfrm>
            <a:off x="9606225" y="1612232"/>
            <a:ext cx="3299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3B11F15E-E1E6-40BD-B5CB-DAFCAF3815A6}"/>
              </a:ext>
            </a:extLst>
          </p:cNvPr>
          <p:cNvGrpSpPr/>
          <p:nvPr/>
        </p:nvGrpSpPr>
        <p:grpSpPr>
          <a:xfrm>
            <a:off x="4796642" y="4516536"/>
            <a:ext cx="2840217" cy="1953328"/>
            <a:chOff x="4796642" y="4516536"/>
            <a:chExt cx="2840217" cy="1953328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6AA314A-0D7C-45EA-AB7C-2E4BA3C0D344}"/>
                </a:ext>
              </a:extLst>
            </p:cNvPr>
            <p:cNvGrpSpPr/>
            <p:nvPr/>
          </p:nvGrpSpPr>
          <p:grpSpPr>
            <a:xfrm>
              <a:off x="4796642" y="4516536"/>
              <a:ext cx="1697710" cy="1711469"/>
              <a:chOff x="4796642" y="4516536"/>
              <a:chExt cx="1697710" cy="1711469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D3B29D05-5ECC-4A11-90A8-D19CD3464292}"/>
                  </a:ext>
                </a:extLst>
              </p:cNvPr>
              <p:cNvSpPr txBox="1"/>
              <p:nvPr/>
            </p:nvSpPr>
            <p:spPr>
              <a:xfrm>
                <a:off x="4796642" y="5704785"/>
                <a:ext cx="1697710" cy="523220"/>
              </a:xfrm>
              <a:prstGeom prst="rect">
                <a:avLst/>
              </a:prstGeom>
              <a:pattFill prst="solidDmnd">
                <a:fgClr>
                  <a:schemeClr val="bg2"/>
                </a:fgClr>
                <a:bgClr>
                  <a:schemeClr val="tx2">
                    <a:lumMod val="40000"/>
                    <a:lumOff val="60000"/>
                  </a:schemeClr>
                </a:bgClr>
              </a:pattFill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? IPVLAN  </a:t>
                </a:r>
              </a:p>
            </p:txBody>
          </p:sp>
          <p:sp>
            <p:nvSpPr>
              <p:cNvPr id="77" name="Arrow: Down 76">
                <a:extLst>
                  <a:ext uri="{FF2B5EF4-FFF2-40B4-BE49-F238E27FC236}">
                    <a16:creationId xmlns:a16="http://schemas.microsoft.com/office/drawing/2014/main" id="{11179316-59EB-42E7-84D4-7C2B74B50A61}"/>
                  </a:ext>
                </a:extLst>
              </p:cNvPr>
              <p:cNvSpPr/>
              <p:nvPr/>
            </p:nvSpPr>
            <p:spPr>
              <a:xfrm>
                <a:off x="5516116" y="4516536"/>
                <a:ext cx="210452" cy="989626"/>
              </a:xfrm>
              <a:prstGeom prst="downArrow">
                <a:avLst/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aphicFrame>
          <p:nvGraphicFramePr>
            <p:cNvPr id="2" name="Object 1">
              <a:extLst>
                <a:ext uri="{FF2B5EF4-FFF2-40B4-BE49-F238E27FC236}">
                  <a16:creationId xmlns:a16="http://schemas.microsoft.com/office/drawing/2014/main" id="{2E3EF809-396D-49C9-B3D8-0D05D0025DB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447094350"/>
                </p:ext>
              </p:extLst>
            </p:nvPr>
          </p:nvGraphicFramePr>
          <p:xfrm>
            <a:off x="6722459" y="5677701"/>
            <a:ext cx="914400" cy="7921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" name="Acrobat Document" showAsIcon="1" r:id="rId4" imgW="914400" imgH="792360" progId="AcroExch.Document.DC">
                    <p:embed/>
                  </p:oleObj>
                </mc:Choice>
                <mc:Fallback>
                  <p:oleObj name="Acrobat Document" showAsIcon="1" r:id="rId4" imgW="914400" imgH="792360" progId="AcroExch.Document.DC">
                    <p:embed/>
                    <p:pic>
                      <p:nvPicPr>
                        <p:cNvPr id="2" name="Object 1">
                          <a:extLst>
                            <a:ext uri="{FF2B5EF4-FFF2-40B4-BE49-F238E27FC236}">
                              <a16:creationId xmlns:a16="http://schemas.microsoft.com/office/drawing/2014/main" id="{2E3EF809-396D-49C9-B3D8-0D05D0025DB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722459" y="5677701"/>
                          <a:ext cx="914400" cy="7921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4FE0AB25-654E-47C7-9282-26D2E8393808}"/>
              </a:ext>
            </a:extLst>
          </p:cNvPr>
          <p:cNvSpPr/>
          <p:nvPr/>
        </p:nvSpPr>
        <p:spPr>
          <a:xfrm>
            <a:off x="10597621" y="5746172"/>
            <a:ext cx="1101793" cy="523220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</a:rPr>
              <a:t>MTU?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2973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C29FD-2585-4CA0-9F1F-DD1F6BF0B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028" y="58513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49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Bridge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</a:t>
            </a:r>
            <a:br>
              <a:rPr lang="en-US" dirty="0"/>
            </a:br>
            <a:br>
              <a:rPr lang="en-US" dirty="0"/>
            </a:br>
            <a:r>
              <a:rPr lang="en-US" sz="2000" dirty="0">
                <a:latin typeface="Calibri" panose="020F0502020204030204" pitchFamily="34" charset="0"/>
              </a:rPr>
              <a:t>Router(eth0.2001) -&gt; eth1 -&gt; cni0 (</a:t>
            </a:r>
            <a:r>
              <a:rPr lang="en-US" sz="2000" dirty="0" err="1">
                <a:latin typeface="Calibri" panose="020F0502020204030204" pitchFamily="34" charset="0"/>
              </a:rPr>
              <a:t>br</a:t>
            </a:r>
            <a:r>
              <a:rPr lang="en-US" sz="2000" dirty="0">
                <a:latin typeface="Calibri" panose="020F0502020204030204" pitchFamily="34" charset="0"/>
              </a:rPr>
              <a:t>) -&gt; vetheffec9e3 (</a:t>
            </a:r>
            <a:r>
              <a:rPr lang="en-US" sz="2000" dirty="0" err="1">
                <a:latin typeface="Calibri" panose="020F0502020204030204" pitchFamily="34" charset="0"/>
              </a:rPr>
              <a:t>veth</a:t>
            </a:r>
            <a:r>
              <a:rPr lang="en-US" sz="2000" dirty="0">
                <a:latin typeface="Calibri" panose="020F0502020204030204" pitchFamily="34" charset="0"/>
              </a:rPr>
              <a:t>)-&gt; eth3 ( </a:t>
            </a:r>
            <a:r>
              <a:rPr lang="en-US" sz="2000" dirty="0" err="1">
                <a:latin typeface="Calibri" panose="020F0502020204030204" pitchFamily="34" charset="0"/>
              </a:rPr>
              <a:t>veth</a:t>
            </a:r>
            <a:r>
              <a:rPr lang="en-US" sz="2000" dirty="0">
                <a:latin typeface="Calibri" panose="020F0502020204030204" pitchFamily="34" charset="0"/>
              </a:rPr>
              <a:t> ) -&gt; eth3.2001</a:t>
            </a:r>
            <a:br>
              <a:rPr lang="en-US" dirty="0">
                <a:latin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C2DE8E1-79E2-4F2A-93EB-C13863A1332B}"/>
              </a:ext>
            </a:extLst>
          </p:cNvPr>
          <p:cNvSpPr/>
          <p:nvPr/>
        </p:nvSpPr>
        <p:spPr>
          <a:xfrm>
            <a:off x="3012831" y="2790092"/>
            <a:ext cx="5028413" cy="965366"/>
          </a:xfrm>
          <a:custGeom>
            <a:avLst/>
            <a:gdLst>
              <a:gd name="connsiteX0" fmla="*/ 0 w 5028413"/>
              <a:gd name="connsiteY0" fmla="*/ 175846 h 965366"/>
              <a:gd name="connsiteX1" fmla="*/ 386861 w 5028413"/>
              <a:gd name="connsiteY1" fmla="*/ 187569 h 965366"/>
              <a:gd name="connsiteX2" fmla="*/ 457200 w 5028413"/>
              <a:gd name="connsiteY2" fmla="*/ 199292 h 965366"/>
              <a:gd name="connsiteX3" fmla="*/ 574430 w 5028413"/>
              <a:gd name="connsiteY3" fmla="*/ 211015 h 965366"/>
              <a:gd name="connsiteX4" fmla="*/ 808892 w 5028413"/>
              <a:gd name="connsiteY4" fmla="*/ 222738 h 965366"/>
              <a:gd name="connsiteX5" fmla="*/ 855784 w 5028413"/>
              <a:gd name="connsiteY5" fmla="*/ 234461 h 965366"/>
              <a:gd name="connsiteX6" fmla="*/ 879230 w 5028413"/>
              <a:gd name="connsiteY6" fmla="*/ 257908 h 965366"/>
              <a:gd name="connsiteX7" fmla="*/ 914400 w 5028413"/>
              <a:gd name="connsiteY7" fmla="*/ 269631 h 965366"/>
              <a:gd name="connsiteX8" fmla="*/ 949569 w 5028413"/>
              <a:gd name="connsiteY8" fmla="*/ 304800 h 965366"/>
              <a:gd name="connsiteX9" fmla="*/ 973015 w 5028413"/>
              <a:gd name="connsiteY9" fmla="*/ 375138 h 965366"/>
              <a:gd name="connsiteX10" fmla="*/ 996461 w 5028413"/>
              <a:gd name="connsiteY10" fmla="*/ 457200 h 965366"/>
              <a:gd name="connsiteX11" fmla="*/ 1019907 w 5028413"/>
              <a:gd name="connsiteY11" fmla="*/ 550985 h 965366"/>
              <a:gd name="connsiteX12" fmla="*/ 1031630 w 5028413"/>
              <a:gd name="connsiteY12" fmla="*/ 644769 h 965366"/>
              <a:gd name="connsiteX13" fmla="*/ 1043353 w 5028413"/>
              <a:gd name="connsiteY13" fmla="*/ 715108 h 965366"/>
              <a:gd name="connsiteX14" fmla="*/ 1055076 w 5028413"/>
              <a:gd name="connsiteY14" fmla="*/ 797169 h 965366"/>
              <a:gd name="connsiteX15" fmla="*/ 1066800 w 5028413"/>
              <a:gd name="connsiteY15" fmla="*/ 832338 h 965366"/>
              <a:gd name="connsiteX16" fmla="*/ 1101969 w 5028413"/>
              <a:gd name="connsiteY16" fmla="*/ 844061 h 965366"/>
              <a:gd name="connsiteX17" fmla="*/ 1160584 w 5028413"/>
              <a:gd name="connsiteY17" fmla="*/ 902677 h 965366"/>
              <a:gd name="connsiteX18" fmla="*/ 1230923 w 5028413"/>
              <a:gd name="connsiteY18" fmla="*/ 926123 h 965366"/>
              <a:gd name="connsiteX19" fmla="*/ 1266092 w 5028413"/>
              <a:gd name="connsiteY19" fmla="*/ 937846 h 965366"/>
              <a:gd name="connsiteX20" fmla="*/ 1570892 w 5028413"/>
              <a:gd name="connsiteY20" fmla="*/ 926123 h 965366"/>
              <a:gd name="connsiteX21" fmla="*/ 1606061 w 5028413"/>
              <a:gd name="connsiteY21" fmla="*/ 902677 h 965366"/>
              <a:gd name="connsiteX22" fmla="*/ 1629507 w 5028413"/>
              <a:gd name="connsiteY22" fmla="*/ 855785 h 965366"/>
              <a:gd name="connsiteX23" fmla="*/ 1652953 w 5028413"/>
              <a:gd name="connsiteY23" fmla="*/ 820615 h 965366"/>
              <a:gd name="connsiteX24" fmla="*/ 1676400 w 5028413"/>
              <a:gd name="connsiteY24" fmla="*/ 738554 h 965366"/>
              <a:gd name="connsiteX25" fmla="*/ 1688123 w 5028413"/>
              <a:gd name="connsiteY25" fmla="*/ 703385 h 965366"/>
              <a:gd name="connsiteX26" fmla="*/ 1711569 w 5028413"/>
              <a:gd name="connsiteY26" fmla="*/ 609600 h 965366"/>
              <a:gd name="connsiteX27" fmla="*/ 1723292 w 5028413"/>
              <a:gd name="connsiteY27" fmla="*/ 562708 h 965366"/>
              <a:gd name="connsiteX28" fmla="*/ 1735015 w 5028413"/>
              <a:gd name="connsiteY28" fmla="*/ 398585 h 965366"/>
              <a:gd name="connsiteX29" fmla="*/ 1746738 w 5028413"/>
              <a:gd name="connsiteY29" fmla="*/ 339969 h 965366"/>
              <a:gd name="connsiteX30" fmla="*/ 1770184 w 5028413"/>
              <a:gd name="connsiteY30" fmla="*/ 140677 h 965366"/>
              <a:gd name="connsiteX31" fmla="*/ 1781907 w 5028413"/>
              <a:gd name="connsiteY31" fmla="*/ 105508 h 965366"/>
              <a:gd name="connsiteX32" fmla="*/ 1793630 w 5028413"/>
              <a:gd name="connsiteY32" fmla="*/ 58615 h 965366"/>
              <a:gd name="connsiteX33" fmla="*/ 1805353 w 5028413"/>
              <a:gd name="connsiteY33" fmla="*/ 23446 h 965366"/>
              <a:gd name="connsiteX34" fmla="*/ 1887415 w 5028413"/>
              <a:gd name="connsiteY34" fmla="*/ 0 h 965366"/>
              <a:gd name="connsiteX35" fmla="*/ 2356338 w 5028413"/>
              <a:gd name="connsiteY35" fmla="*/ 11723 h 965366"/>
              <a:gd name="connsiteX36" fmla="*/ 2391507 w 5028413"/>
              <a:gd name="connsiteY36" fmla="*/ 35169 h 965366"/>
              <a:gd name="connsiteX37" fmla="*/ 2426676 w 5028413"/>
              <a:gd name="connsiteY37" fmla="*/ 46892 h 965366"/>
              <a:gd name="connsiteX38" fmla="*/ 2508738 w 5028413"/>
              <a:gd name="connsiteY38" fmla="*/ 117231 h 965366"/>
              <a:gd name="connsiteX39" fmla="*/ 2532184 w 5028413"/>
              <a:gd name="connsiteY39" fmla="*/ 152400 h 965366"/>
              <a:gd name="connsiteX40" fmla="*/ 2567353 w 5028413"/>
              <a:gd name="connsiteY40" fmla="*/ 175846 h 965366"/>
              <a:gd name="connsiteX41" fmla="*/ 2625969 w 5028413"/>
              <a:gd name="connsiteY41" fmla="*/ 222738 h 965366"/>
              <a:gd name="connsiteX42" fmla="*/ 2637692 w 5028413"/>
              <a:gd name="connsiteY42" fmla="*/ 257908 h 965366"/>
              <a:gd name="connsiteX43" fmla="*/ 2708030 w 5028413"/>
              <a:gd name="connsiteY43" fmla="*/ 363415 h 965366"/>
              <a:gd name="connsiteX44" fmla="*/ 2731476 w 5028413"/>
              <a:gd name="connsiteY44" fmla="*/ 398585 h 965366"/>
              <a:gd name="connsiteX45" fmla="*/ 2754923 w 5028413"/>
              <a:gd name="connsiteY45" fmla="*/ 433754 h 965366"/>
              <a:gd name="connsiteX46" fmla="*/ 2790092 w 5028413"/>
              <a:gd name="connsiteY46" fmla="*/ 504092 h 965366"/>
              <a:gd name="connsiteX47" fmla="*/ 2825261 w 5028413"/>
              <a:gd name="connsiteY47" fmla="*/ 562708 h 965366"/>
              <a:gd name="connsiteX48" fmla="*/ 2836984 w 5028413"/>
              <a:gd name="connsiteY48" fmla="*/ 597877 h 965366"/>
              <a:gd name="connsiteX49" fmla="*/ 2848707 w 5028413"/>
              <a:gd name="connsiteY49" fmla="*/ 644769 h 965366"/>
              <a:gd name="connsiteX50" fmla="*/ 2883876 w 5028413"/>
              <a:gd name="connsiteY50" fmla="*/ 668215 h 965366"/>
              <a:gd name="connsiteX51" fmla="*/ 2930769 w 5028413"/>
              <a:gd name="connsiteY51" fmla="*/ 773723 h 965366"/>
              <a:gd name="connsiteX52" fmla="*/ 2965938 w 5028413"/>
              <a:gd name="connsiteY52" fmla="*/ 808892 h 965366"/>
              <a:gd name="connsiteX53" fmla="*/ 2989384 w 5028413"/>
              <a:gd name="connsiteY53" fmla="*/ 844061 h 965366"/>
              <a:gd name="connsiteX54" fmla="*/ 3059723 w 5028413"/>
              <a:gd name="connsiteY54" fmla="*/ 879231 h 965366"/>
              <a:gd name="connsiteX55" fmla="*/ 3235569 w 5028413"/>
              <a:gd name="connsiteY55" fmla="*/ 914400 h 965366"/>
              <a:gd name="connsiteX56" fmla="*/ 3657600 w 5028413"/>
              <a:gd name="connsiteY56" fmla="*/ 949569 h 965366"/>
              <a:gd name="connsiteX57" fmla="*/ 4138246 w 5028413"/>
              <a:gd name="connsiteY57" fmla="*/ 949569 h 965366"/>
              <a:gd name="connsiteX58" fmla="*/ 4489938 w 5028413"/>
              <a:gd name="connsiteY58" fmla="*/ 926123 h 965366"/>
              <a:gd name="connsiteX59" fmla="*/ 4783015 w 5028413"/>
              <a:gd name="connsiteY59" fmla="*/ 890954 h 965366"/>
              <a:gd name="connsiteX60" fmla="*/ 4818184 w 5028413"/>
              <a:gd name="connsiteY60" fmla="*/ 879231 h 965366"/>
              <a:gd name="connsiteX61" fmla="*/ 4876800 w 5028413"/>
              <a:gd name="connsiteY61" fmla="*/ 832338 h 965366"/>
              <a:gd name="connsiteX62" fmla="*/ 4911969 w 5028413"/>
              <a:gd name="connsiteY62" fmla="*/ 808892 h 965366"/>
              <a:gd name="connsiteX63" fmla="*/ 4958861 w 5028413"/>
              <a:gd name="connsiteY63" fmla="*/ 750277 h 965366"/>
              <a:gd name="connsiteX64" fmla="*/ 4982307 w 5028413"/>
              <a:gd name="connsiteY64" fmla="*/ 679938 h 965366"/>
              <a:gd name="connsiteX65" fmla="*/ 4994030 w 5028413"/>
              <a:gd name="connsiteY65" fmla="*/ 644769 h 965366"/>
              <a:gd name="connsiteX66" fmla="*/ 5005753 w 5028413"/>
              <a:gd name="connsiteY66" fmla="*/ 58615 h 965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5028413" h="965366">
                <a:moveTo>
                  <a:pt x="0" y="175846"/>
                </a:moveTo>
                <a:cubicBezTo>
                  <a:pt x="128954" y="179754"/>
                  <a:pt x="258017" y="180962"/>
                  <a:pt x="386861" y="187569"/>
                </a:cubicBezTo>
                <a:cubicBezTo>
                  <a:pt x="410600" y="188786"/>
                  <a:pt x="433614" y="196344"/>
                  <a:pt x="457200" y="199292"/>
                </a:cubicBezTo>
                <a:cubicBezTo>
                  <a:pt x="496168" y="204163"/>
                  <a:pt x="535245" y="208403"/>
                  <a:pt x="574430" y="211015"/>
                </a:cubicBezTo>
                <a:cubicBezTo>
                  <a:pt x="652508" y="216220"/>
                  <a:pt x="730738" y="218830"/>
                  <a:pt x="808892" y="222738"/>
                </a:cubicBezTo>
                <a:cubicBezTo>
                  <a:pt x="824523" y="226646"/>
                  <a:pt x="841373" y="227255"/>
                  <a:pt x="855784" y="234461"/>
                </a:cubicBezTo>
                <a:cubicBezTo>
                  <a:pt x="865670" y="239404"/>
                  <a:pt x="869752" y="252221"/>
                  <a:pt x="879230" y="257908"/>
                </a:cubicBezTo>
                <a:cubicBezTo>
                  <a:pt x="889826" y="264266"/>
                  <a:pt x="902677" y="265723"/>
                  <a:pt x="914400" y="269631"/>
                </a:cubicBezTo>
                <a:cubicBezTo>
                  <a:pt x="926123" y="281354"/>
                  <a:pt x="941518" y="290307"/>
                  <a:pt x="949569" y="304800"/>
                </a:cubicBezTo>
                <a:cubicBezTo>
                  <a:pt x="961571" y="326404"/>
                  <a:pt x="965200" y="351692"/>
                  <a:pt x="973015" y="375138"/>
                </a:cubicBezTo>
                <a:cubicBezTo>
                  <a:pt x="1001122" y="459459"/>
                  <a:pt x="967022" y="354165"/>
                  <a:pt x="996461" y="457200"/>
                </a:cubicBezTo>
                <a:cubicBezTo>
                  <a:pt x="1013103" y="515446"/>
                  <a:pt x="1007990" y="473522"/>
                  <a:pt x="1019907" y="550985"/>
                </a:cubicBezTo>
                <a:cubicBezTo>
                  <a:pt x="1024697" y="582123"/>
                  <a:pt x="1027175" y="613581"/>
                  <a:pt x="1031630" y="644769"/>
                </a:cubicBezTo>
                <a:cubicBezTo>
                  <a:pt x="1034992" y="668300"/>
                  <a:pt x="1039739" y="691615"/>
                  <a:pt x="1043353" y="715108"/>
                </a:cubicBezTo>
                <a:cubicBezTo>
                  <a:pt x="1047555" y="742418"/>
                  <a:pt x="1049657" y="770074"/>
                  <a:pt x="1055076" y="797169"/>
                </a:cubicBezTo>
                <a:cubicBezTo>
                  <a:pt x="1057500" y="809286"/>
                  <a:pt x="1058062" y="823600"/>
                  <a:pt x="1066800" y="832338"/>
                </a:cubicBezTo>
                <a:cubicBezTo>
                  <a:pt x="1075538" y="841076"/>
                  <a:pt x="1090246" y="840153"/>
                  <a:pt x="1101969" y="844061"/>
                </a:cubicBezTo>
                <a:cubicBezTo>
                  <a:pt x="1121507" y="863600"/>
                  <a:pt x="1134370" y="893939"/>
                  <a:pt x="1160584" y="902677"/>
                </a:cubicBezTo>
                <a:lnTo>
                  <a:pt x="1230923" y="926123"/>
                </a:lnTo>
                <a:lnTo>
                  <a:pt x="1266092" y="937846"/>
                </a:lnTo>
                <a:cubicBezTo>
                  <a:pt x="1367692" y="933938"/>
                  <a:pt x="1469757" y="936585"/>
                  <a:pt x="1570892" y="926123"/>
                </a:cubicBezTo>
                <a:cubicBezTo>
                  <a:pt x="1584907" y="924673"/>
                  <a:pt x="1597041" y="913501"/>
                  <a:pt x="1606061" y="902677"/>
                </a:cubicBezTo>
                <a:cubicBezTo>
                  <a:pt x="1617249" y="889252"/>
                  <a:pt x="1620837" y="870958"/>
                  <a:pt x="1629507" y="855785"/>
                </a:cubicBezTo>
                <a:cubicBezTo>
                  <a:pt x="1636497" y="843552"/>
                  <a:pt x="1646652" y="833217"/>
                  <a:pt x="1652953" y="820615"/>
                </a:cubicBezTo>
                <a:cubicBezTo>
                  <a:pt x="1662321" y="801880"/>
                  <a:pt x="1671393" y="756078"/>
                  <a:pt x="1676400" y="738554"/>
                </a:cubicBezTo>
                <a:cubicBezTo>
                  <a:pt x="1679795" y="726672"/>
                  <a:pt x="1684872" y="715307"/>
                  <a:pt x="1688123" y="703385"/>
                </a:cubicBezTo>
                <a:cubicBezTo>
                  <a:pt x="1696602" y="672297"/>
                  <a:pt x="1703754" y="640862"/>
                  <a:pt x="1711569" y="609600"/>
                </a:cubicBezTo>
                <a:lnTo>
                  <a:pt x="1723292" y="562708"/>
                </a:lnTo>
                <a:cubicBezTo>
                  <a:pt x="1727200" y="508000"/>
                  <a:pt x="1729273" y="453131"/>
                  <a:pt x="1735015" y="398585"/>
                </a:cubicBezTo>
                <a:cubicBezTo>
                  <a:pt x="1737101" y="378769"/>
                  <a:pt x="1744267" y="359741"/>
                  <a:pt x="1746738" y="339969"/>
                </a:cubicBezTo>
                <a:cubicBezTo>
                  <a:pt x="1757861" y="250987"/>
                  <a:pt x="1752881" y="218541"/>
                  <a:pt x="1770184" y="140677"/>
                </a:cubicBezTo>
                <a:cubicBezTo>
                  <a:pt x="1772865" y="128614"/>
                  <a:pt x="1778512" y="117390"/>
                  <a:pt x="1781907" y="105508"/>
                </a:cubicBezTo>
                <a:cubicBezTo>
                  <a:pt x="1786333" y="90016"/>
                  <a:pt x="1789204" y="74107"/>
                  <a:pt x="1793630" y="58615"/>
                </a:cubicBezTo>
                <a:cubicBezTo>
                  <a:pt x="1797025" y="46733"/>
                  <a:pt x="1796615" y="32184"/>
                  <a:pt x="1805353" y="23446"/>
                </a:cubicBezTo>
                <a:cubicBezTo>
                  <a:pt x="1810959" y="17840"/>
                  <a:pt x="1887009" y="101"/>
                  <a:pt x="1887415" y="0"/>
                </a:cubicBezTo>
                <a:cubicBezTo>
                  <a:pt x="2043723" y="3908"/>
                  <a:pt x="2200361" y="841"/>
                  <a:pt x="2356338" y="11723"/>
                </a:cubicBezTo>
                <a:cubicBezTo>
                  <a:pt x="2370393" y="12704"/>
                  <a:pt x="2378905" y="28868"/>
                  <a:pt x="2391507" y="35169"/>
                </a:cubicBezTo>
                <a:cubicBezTo>
                  <a:pt x="2402560" y="40695"/>
                  <a:pt x="2414953" y="42984"/>
                  <a:pt x="2426676" y="46892"/>
                </a:cubicBezTo>
                <a:cubicBezTo>
                  <a:pt x="2483532" y="103748"/>
                  <a:pt x="2455176" y="81523"/>
                  <a:pt x="2508738" y="117231"/>
                </a:cubicBezTo>
                <a:cubicBezTo>
                  <a:pt x="2516553" y="128954"/>
                  <a:pt x="2522221" y="142437"/>
                  <a:pt x="2532184" y="152400"/>
                </a:cubicBezTo>
                <a:cubicBezTo>
                  <a:pt x="2542147" y="162363"/>
                  <a:pt x="2556351" y="167045"/>
                  <a:pt x="2567353" y="175846"/>
                </a:cubicBezTo>
                <a:cubicBezTo>
                  <a:pt x="2650875" y="242663"/>
                  <a:pt x="2517724" y="150574"/>
                  <a:pt x="2625969" y="222738"/>
                </a:cubicBezTo>
                <a:cubicBezTo>
                  <a:pt x="2629877" y="234461"/>
                  <a:pt x="2631691" y="247106"/>
                  <a:pt x="2637692" y="257908"/>
                </a:cubicBezTo>
                <a:lnTo>
                  <a:pt x="2708030" y="363415"/>
                </a:lnTo>
                <a:lnTo>
                  <a:pt x="2731476" y="398585"/>
                </a:lnTo>
                <a:lnTo>
                  <a:pt x="2754923" y="433754"/>
                </a:lnTo>
                <a:cubicBezTo>
                  <a:pt x="2784389" y="522152"/>
                  <a:pt x="2744641" y="413190"/>
                  <a:pt x="2790092" y="504092"/>
                </a:cubicBezTo>
                <a:cubicBezTo>
                  <a:pt x="2820529" y="564966"/>
                  <a:pt x="2779465" y="516910"/>
                  <a:pt x="2825261" y="562708"/>
                </a:cubicBezTo>
                <a:cubicBezTo>
                  <a:pt x="2829169" y="574431"/>
                  <a:pt x="2833589" y="585995"/>
                  <a:pt x="2836984" y="597877"/>
                </a:cubicBezTo>
                <a:cubicBezTo>
                  <a:pt x="2841410" y="613369"/>
                  <a:pt x="2839770" y="631363"/>
                  <a:pt x="2848707" y="644769"/>
                </a:cubicBezTo>
                <a:cubicBezTo>
                  <a:pt x="2856522" y="656492"/>
                  <a:pt x="2872153" y="660400"/>
                  <a:pt x="2883876" y="668215"/>
                </a:cubicBezTo>
                <a:cubicBezTo>
                  <a:pt x="2900915" y="719332"/>
                  <a:pt x="2899807" y="736568"/>
                  <a:pt x="2930769" y="773723"/>
                </a:cubicBezTo>
                <a:cubicBezTo>
                  <a:pt x="2941383" y="786459"/>
                  <a:pt x="2955324" y="796156"/>
                  <a:pt x="2965938" y="808892"/>
                </a:cubicBezTo>
                <a:cubicBezTo>
                  <a:pt x="2974958" y="819716"/>
                  <a:pt x="2979421" y="834098"/>
                  <a:pt x="2989384" y="844061"/>
                </a:cubicBezTo>
                <a:cubicBezTo>
                  <a:pt x="3012111" y="866789"/>
                  <a:pt x="3031117" y="869696"/>
                  <a:pt x="3059723" y="879231"/>
                </a:cubicBezTo>
                <a:cubicBezTo>
                  <a:pt x="3137608" y="931154"/>
                  <a:pt x="3068950" y="893573"/>
                  <a:pt x="3235569" y="914400"/>
                </a:cubicBezTo>
                <a:cubicBezTo>
                  <a:pt x="3585468" y="958137"/>
                  <a:pt x="3098456" y="926272"/>
                  <a:pt x="3657600" y="949569"/>
                </a:cubicBezTo>
                <a:cubicBezTo>
                  <a:pt x="3874974" y="973722"/>
                  <a:pt x="3771845" y="967298"/>
                  <a:pt x="4138246" y="949569"/>
                </a:cubicBezTo>
                <a:cubicBezTo>
                  <a:pt x="4255600" y="943891"/>
                  <a:pt x="4373093" y="938422"/>
                  <a:pt x="4489938" y="926123"/>
                </a:cubicBezTo>
                <a:cubicBezTo>
                  <a:pt x="4736315" y="900189"/>
                  <a:pt x="4639036" y="914950"/>
                  <a:pt x="4783015" y="890954"/>
                </a:cubicBezTo>
                <a:cubicBezTo>
                  <a:pt x="4794738" y="887046"/>
                  <a:pt x="4807131" y="884757"/>
                  <a:pt x="4818184" y="879231"/>
                </a:cubicBezTo>
                <a:cubicBezTo>
                  <a:pt x="4866293" y="855176"/>
                  <a:pt x="4840454" y="861415"/>
                  <a:pt x="4876800" y="832338"/>
                </a:cubicBezTo>
                <a:cubicBezTo>
                  <a:pt x="4887802" y="823536"/>
                  <a:pt x="4900246" y="816707"/>
                  <a:pt x="4911969" y="808892"/>
                </a:cubicBezTo>
                <a:cubicBezTo>
                  <a:pt x="4954724" y="680628"/>
                  <a:pt x="4883109" y="871482"/>
                  <a:pt x="4958861" y="750277"/>
                </a:cubicBezTo>
                <a:cubicBezTo>
                  <a:pt x="4971960" y="729319"/>
                  <a:pt x="4974492" y="703384"/>
                  <a:pt x="4982307" y="679938"/>
                </a:cubicBezTo>
                <a:lnTo>
                  <a:pt x="4994030" y="644769"/>
                </a:lnTo>
                <a:cubicBezTo>
                  <a:pt x="5063832" y="435363"/>
                  <a:pt x="5005753" y="621957"/>
                  <a:pt x="5005753" y="58615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F7D8A65-4D4E-47C7-8E01-766224DEBCCB}"/>
              </a:ext>
            </a:extLst>
          </p:cNvPr>
          <p:cNvGrpSpPr/>
          <p:nvPr/>
        </p:nvGrpSpPr>
        <p:grpSpPr>
          <a:xfrm>
            <a:off x="1976876" y="2288931"/>
            <a:ext cx="8042312" cy="1901476"/>
            <a:chOff x="1976876" y="2288931"/>
            <a:chExt cx="8042312" cy="190147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0F25C74-5424-47CD-B3A1-475C218D93A4}"/>
                </a:ext>
              </a:extLst>
            </p:cNvPr>
            <p:cNvSpPr/>
            <p:nvPr/>
          </p:nvSpPr>
          <p:spPr>
            <a:xfrm>
              <a:off x="2157047" y="2746131"/>
              <a:ext cx="867507" cy="465992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eth0.2001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530AA5A-4306-4675-91A2-9292EB44CA60}"/>
                </a:ext>
              </a:extLst>
            </p:cNvPr>
            <p:cNvSpPr/>
            <p:nvPr/>
          </p:nvSpPr>
          <p:spPr>
            <a:xfrm>
              <a:off x="7502769" y="2416602"/>
              <a:ext cx="914400" cy="40114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eth3.2001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593950F-CDCF-409C-AF92-3B9DD0CA4ED0}"/>
                </a:ext>
              </a:extLst>
            </p:cNvPr>
            <p:cNvSpPr/>
            <p:nvPr/>
          </p:nvSpPr>
          <p:spPr>
            <a:xfrm>
              <a:off x="3663461" y="3487615"/>
              <a:ext cx="738553" cy="4044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eth1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02BC174-7F6F-4546-B68A-A8955BB33449}"/>
                </a:ext>
              </a:extLst>
            </p:cNvPr>
            <p:cNvSpPr/>
            <p:nvPr/>
          </p:nvSpPr>
          <p:spPr>
            <a:xfrm>
              <a:off x="4402013" y="2288931"/>
              <a:ext cx="1295401" cy="688730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cni0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A092541-8A4E-49B1-A26D-CE1B8F5F35BC}"/>
                </a:ext>
              </a:extLst>
            </p:cNvPr>
            <p:cNvSpPr/>
            <p:nvPr/>
          </p:nvSpPr>
          <p:spPr>
            <a:xfrm>
              <a:off x="7502769" y="3490912"/>
              <a:ext cx="914400" cy="401149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eth3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6E9EF1E-3285-4DD9-984D-36BB41225580}"/>
                </a:ext>
              </a:extLst>
            </p:cNvPr>
            <p:cNvSpPr/>
            <p:nvPr/>
          </p:nvSpPr>
          <p:spPr>
            <a:xfrm>
              <a:off x="5462951" y="3487615"/>
              <a:ext cx="1055079" cy="4044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  <a:latin typeface="Calibri" panose="020F0502020204030204" pitchFamily="34" charset="0"/>
                </a:rPr>
                <a:t>vetheffec9e3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640003-01CA-4B5F-BB72-9DE7B1589577}"/>
                </a:ext>
              </a:extLst>
            </p:cNvPr>
            <p:cNvSpPr/>
            <p:nvPr/>
          </p:nvSpPr>
          <p:spPr>
            <a:xfrm>
              <a:off x="1976876" y="3212123"/>
              <a:ext cx="136127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>
                  <a:latin typeface="Calibri" panose="020F0502020204030204" pitchFamily="34" charset="0"/>
                </a:rPr>
                <a:t>0a58.0a03.0645</a:t>
              </a:r>
            </a:p>
            <a:p>
              <a:r>
                <a:rPr lang="en-US" sz="1400" dirty="0">
                  <a:latin typeface="Calibri" panose="020F0502020204030204" pitchFamily="34" charset="0"/>
                </a:rPr>
                <a:t>10.21.2.2</a:t>
              </a:r>
              <a:endParaRPr lang="en-US" sz="11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0EDC4C2-AC1E-4654-B986-D652254D5040}"/>
                </a:ext>
              </a:extLst>
            </p:cNvPr>
            <p:cNvSpPr/>
            <p:nvPr/>
          </p:nvSpPr>
          <p:spPr>
            <a:xfrm>
              <a:off x="8467160" y="2610366"/>
              <a:ext cx="155202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>
                  <a:latin typeface="Calibri" panose="020F0502020204030204" pitchFamily="34" charset="0"/>
                </a:rPr>
                <a:t>0a:58:0a:03:12:41 </a:t>
              </a:r>
            </a:p>
            <a:p>
              <a:r>
                <a:rPr lang="en-US" sz="1400" dirty="0">
                  <a:latin typeface="Calibri" panose="020F0502020204030204" pitchFamily="34" charset="0"/>
                </a:rPr>
                <a:t>   10.21.2.11</a:t>
              </a:r>
              <a:endParaRPr lang="en-US" sz="140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BB0FE10-1998-4900-A534-9346EF75F3B6}"/>
                </a:ext>
              </a:extLst>
            </p:cNvPr>
            <p:cNvSpPr/>
            <p:nvPr/>
          </p:nvSpPr>
          <p:spPr>
            <a:xfrm>
              <a:off x="5401032" y="3913408"/>
              <a:ext cx="131959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Calibri" panose="020F0502020204030204" pitchFamily="34" charset="0"/>
                </a:rPr>
                <a:t>8a:47:b3:bc:f1:9a </a:t>
              </a:r>
              <a:endParaRPr lang="en-US" sz="12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6AC741-2B5D-4013-B646-8AA5DDEEEDD4}"/>
                </a:ext>
              </a:extLst>
            </p:cNvPr>
            <p:cNvSpPr/>
            <p:nvPr/>
          </p:nvSpPr>
          <p:spPr>
            <a:xfrm>
              <a:off x="3353199" y="3900490"/>
              <a:ext cx="133081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Calibri" panose="020F0502020204030204" pitchFamily="34" charset="0"/>
                </a:rPr>
                <a:t>8c:dc:d4:1c:a0:98 </a:t>
              </a:r>
              <a:endParaRPr lang="en-US" sz="12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C8E57AC-5121-4571-AF1C-5937D8843F7B}"/>
                </a:ext>
              </a:extLst>
            </p:cNvPr>
            <p:cNvSpPr/>
            <p:nvPr/>
          </p:nvSpPr>
          <p:spPr>
            <a:xfrm>
              <a:off x="7296967" y="3892061"/>
              <a:ext cx="132600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>
                  <a:latin typeface="Calibri" panose="020F0502020204030204" pitchFamily="34" charset="0"/>
                </a:rPr>
                <a:t>0a:58:0a:03:12:41</a:t>
              </a:r>
              <a:endParaRPr lang="en-US" sz="1200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CCA1364-F8F6-4840-8319-BE202C6F001D}"/>
              </a:ext>
            </a:extLst>
          </p:cNvPr>
          <p:cNvGrpSpPr/>
          <p:nvPr/>
        </p:nvGrpSpPr>
        <p:grpSpPr>
          <a:xfrm>
            <a:off x="571305" y="4685698"/>
            <a:ext cx="11742615" cy="2339102"/>
            <a:chOff x="571305" y="4685698"/>
            <a:chExt cx="11742615" cy="233910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5EB08BB-A29C-4B2D-BCD9-F1B80A136345}"/>
                </a:ext>
              </a:extLst>
            </p:cNvPr>
            <p:cNvSpPr/>
            <p:nvPr/>
          </p:nvSpPr>
          <p:spPr>
            <a:xfrm>
              <a:off x="6428936" y="4685698"/>
              <a:ext cx="5884984" cy="23391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</a:rPr>
                <a:t>ers-router-65656b9c6-jmh87&gt;show </a:t>
              </a:r>
              <a:r>
                <a:rPr lang="en-US" sz="1600" b="1" dirty="0" err="1">
                  <a:latin typeface="Calibri" panose="020F0502020204030204" pitchFamily="34" charset="0"/>
                </a:rPr>
                <a:t>arp</a:t>
              </a:r>
              <a:endParaRPr lang="en-US" sz="1600" dirty="0">
                <a:latin typeface="Calibri" panose="020F0502020204030204" pitchFamily="34" charset="0"/>
              </a:endParaRPr>
            </a:p>
            <a:p>
              <a:r>
                <a:rPr lang="en-US" sz="1600" dirty="0">
                  <a:latin typeface="Calibri" panose="020F0502020204030204" pitchFamily="34" charset="0"/>
                </a:rPr>
                <a:t>IP Address              MAC Address            Interface      State</a:t>
              </a:r>
            </a:p>
            <a:p>
              <a:r>
                <a:rPr lang="en-US" sz="1600" dirty="0">
                  <a:latin typeface="Calibri" panose="020F0502020204030204" pitchFamily="34" charset="0"/>
                </a:rPr>
                <a:t>10.10.121.7             8c:dc:d4:1c:9c:a8       eth1.2002   STALE</a:t>
              </a:r>
            </a:p>
            <a:p>
              <a:r>
                <a:rPr lang="en-US" sz="1600" dirty="0">
                  <a:highlight>
                    <a:srgbClr val="FFFF00"/>
                  </a:highlight>
                  <a:latin typeface="Calibri" panose="020F0502020204030204" pitchFamily="34" charset="0"/>
                </a:rPr>
                <a:t>10.21.2.11              0a:58:0a:03:12:41       eth0.2001   STALE</a:t>
              </a:r>
              <a:endParaRPr lang="en-US" sz="1600" dirty="0">
                <a:latin typeface="Calibri" panose="020F0502020204030204" pitchFamily="34" charset="0"/>
              </a:endParaRPr>
            </a:p>
            <a:p>
              <a:r>
                <a:rPr lang="en-US" sz="1600" dirty="0">
                  <a:latin typeface="Calibri" panose="020F0502020204030204" pitchFamily="34" charset="0"/>
                </a:rPr>
                <a:t>10.21.2.12              0a:58:0a:03:12:26       eth0.2001   STALE</a:t>
              </a:r>
            </a:p>
            <a:p>
              <a:r>
                <a:rPr lang="en-US" sz="1600" dirty="0">
                  <a:latin typeface="Calibri" panose="020F0502020204030204" pitchFamily="34" charset="0"/>
                </a:rPr>
                <a:t>10.21.2.20              0a:58:0a:03:12:26       eth0.2001   STALE</a:t>
              </a:r>
            </a:p>
            <a:p>
              <a:r>
                <a:rPr lang="en-US" sz="1600" dirty="0">
                  <a:latin typeface="Calibri" panose="020F0502020204030204" pitchFamily="34" charset="0"/>
                </a:rPr>
                <a:t> </a:t>
              </a:r>
            </a:p>
            <a:p>
              <a:endParaRPr lang="en-US" sz="1600" dirty="0">
                <a:latin typeface="Calibri" panose="020F0502020204030204" pitchFamily="34" charset="0"/>
              </a:endParaRPr>
            </a:p>
            <a:p>
              <a:r>
                <a:rPr lang="en-US" sz="1600" dirty="0">
                  <a:latin typeface="Calibri" panose="020F0502020204030204" pitchFamily="34" charset="0"/>
                </a:rPr>
                <a:t> </a:t>
              </a:r>
              <a:endParaRPr lang="en-US" sz="1600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D73F80D-E250-415B-9F24-A46EA35B362E}"/>
                </a:ext>
              </a:extLst>
            </p:cNvPr>
            <p:cNvSpPr/>
            <p:nvPr/>
          </p:nvSpPr>
          <p:spPr>
            <a:xfrm>
              <a:off x="571305" y="4916541"/>
              <a:ext cx="6096000" cy="120032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dirty="0">
                  <a:latin typeface="Calibri" panose="020F0502020204030204" pitchFamily="34" charset="0"/>
                </a:rPr>
                <a:t>bay4:~ # </a:t>
              </a:r>
              <a:r>
                <a:rPr lang="en-US" dirty="0" err="1">
                  <a:latin typeface="Calibri" panose="020F0502020204030204" pitchFamily="34" charset="0"/>
                </a:rPr>
                <a:t>brctl</a:t>
              </a:r>
              <a:r>
                <a:rPr lang="en-US" dirty="0">
                  <a:latin typeface="Calibri" panose="020F0502020204030204" pitchFamily="34" charset="0"/>
                </a:rPr>
                <a:t> show cni0</a:t>
              </a:r>
            </a:p>
            <a:p>
              <a:r>
                <a:rPr lang="en-US" dirty="0">
                  <a:latin typeface="Calibri" panose="020F0502020204030204" pitchFamily="34" charset="0"/>
                </a:rPr>
                <a:t>bridge name     bridge id               STP enabled     interfaces</a:t>
              </a:r>
            </a:p>
            <a:p>
              <a:r>
                <a:rPr lang="en-US" dirty="0">
                  <a:latin typeface="Calibri" panose="020F0502020204030204" pitchFamily="34" charset="0"/>
                </a:rPr>
                <a:t>cni0            8000.0a580a030001       no            </a:t>
              </a:r>
              <a:r>
                <a:rPr lang="en-US" dirty="0">
                  <a:highlight>
                    <a:srgbClr val="FFFF00"/>
                  </a:highlight>
                  <a:latin typeface="Calibri" panose="020F0502020204030204" pitchFamily="34" charset="0"/>
                </a:rPr>
                <a:t>  eth1</a:t>
              </a:r>
              <a:endParaRPr lang="en-US" dirty="0">
                <a:latin typeface="Calibri" panose="020F0502020204030204" pitchFamily="34" charset="0"/>
              </a:endParaRPr>
            </a:p>
            <a:p>
              <a:r>
                <a:rPr lang="en-US" dirty="0">
                  <a:latin typeface="Calibri" panose="020F0502020204030204" pitchFamily="34" charset="0"/>
                </a:rPr>
                <a:t>                                                                             </a:t>
              </a:r>
              <a:r>
                <a:rPr lang="en-US" dirty="0">
                  <a:highlight>
                    <a:srgbClr val="FFFF00"/>
                  </a:highlight>
                  <a:latin typeface="Calibri" panose="020F0502020204030204" pitchFamily="34" charset="0"/>
                </a:rPr>
                <a:t>   vetheffec9e3</a:t>
              </a:r>
              <a:endParaRPr lang="en-US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C76DAF4-8714-444B-9D7B-DAD1EB30AC81}"/>
              </a:ext>
            </a:extLst>
          </p:cNvPr>
          <p:cNvGrpSpPr/>
          <p:nvPr/>
        </p:nvGrpSpPr>
        <p:grpSpPr>
          <a:xfrm>
            <a:off x="3353199" y="1910699"/>
            <a:ext cx="7114634" cy="2495888"/>
            <a:chOff x="3353199" y="1910699"/>
            <a:chExt cx="7114634" cy="2495888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109F9BC-948D-413B-9BE2-8E29A7BD99D6}"/>
                </a:ext>
              </a:extLst>
            </p:cNvPr>
            <p:cNvSpPr/>
            <p:nvPr/>
          </p:nvSpPr>
          <p:spPr>
            <a:xfrm>
              <a:off x="7296967" y="2205872"/>
              <a:ext cx="2918157" cy="1984535"/>
            </a:xfrm>
            <a:prstGeom prst="rect">
              <a:avLst/>
            </a:prstGeom>
            <a:noFill/>
            <a:ln>
              <a:solidFill>
                <a:srgbClr val="FFC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</a:rPr>
                <a:t>POD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C3396BB-231E-4D38-A23C-20B376E9F617}"/>
                </a:ext>
              </a:extLst>
            </p:cNvPr>
            <p:cNvSpPr/>
            <p:nvPr/>
          </p:nvSpPr>
          <p:spPr>
            <a:xfrm>
              <a:off x="3353199" y="1910699"/>
              <a:ext cx="7114634" cy="2495888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</a:rPr>
                <a:t>host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5784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6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000120141119A01PPBG">
  <a:themeElements>
    <a:clrScheme name="自定义 529">
      <a:dk1>
        <a:srgbClr val="FFFFFF"/>
      </a:dk1>
      <a:lt1>
        <a:srgbClr val="717579"/>
      </a:lt1>
      <a:dk2>
        <a:srgbClr val="FFFFFF"/>
      </a:dk2>
      <a:lt2>
        <a:srgbClr val="717579"/>
      </a:lt2>
      <a:accent1>
        <a:srgbClr val="2C6BBE"/>
      </a:accent1>
      <a:accent2>
        <a:srgbClr val="A53CA0"/>
      </a:accent2>
      <a:accent3>
        <a:srgbClr val="489EB2"/>
      </a:accent3>
      <a:accent4>
        <a:srgbClr val="D46E5A"/>
      </a:accent4>
      <a:accent5>
        <a:srgbClr val="FF79FF"/>
      </a:accent5>
      <a:accent6>
        <a:srgbClr val="FFC000"/>
      </a:accent6>
      <a:hlink>
        <a:srgbClr val="00B0F0"/>
      </a:hlink>
      <a:folHlink>
        <a:srgbClr val="AFB2B4"/>
      </a:folHlink>
    </a:clrScheme>
    <a:fontScheme name="KSO主题文字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eme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BF982844-FA3E-42A1-89C4-B77FB209141C}" vid="{5631ED2A-D008-4351-92A5-6CD620BD2882}"/>
    </a:ext>
  </a:extLst>
</a:theme>
</file>

<file path=ppt/theme/theme4.xml><?xml version="1.0" encoding="utf-8"?>
<a:theme xmlns:a="http://schemas.openxmlformats.org/drawingml/2006/main" name="1_A000120141119A01PPBG">
  <a:themeElements>
    <a:clrScheme name="自定义 529">
      <a:dk1>
        <a:srgbClr val="FFFFFF"/>
      </a:dk1>
      <a:lt1>
        <a:srgbClr val="717579"/>
      </a:lt1>
      <a:dk2>
        <a:srgbClr val="FFFFFF"/>
      </a:dk2>
      <a:lt2>
        <a:srgbClr val="717579"/>
      </a:lt2>
      <a:accent1>
        <a:srgbClr val="2C6BBE"/>
      </a:accent1>
      <a:accent2>
        <a:srgbClr val="A53CA0"/>
      </a:accent2>
      <a:accent3>
        <a:srgbClr val="489EB2"/>
      </a:accent3>
      <a:accent4>
        <a:srgbClr val="D46E5A"/>
      </a:accent4>
      <a:accent5>
        <a:srgbClr val="FF79FF"/>
      </a:accent5>
      <a:accent6>
        <a:srgbClr val="FFC000"/>
      </a:accent6>
      <a:hlink>
        <a:srgbClr val="00B0F0"/>
      </a:hlink>
      <a:folHlink>
        <a:srgbClr val="AFB2B4"/>
      </a:folHlink>
    </a:clrScheme>
    <a:fontScheme name="KSO主题文字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A000120141119A01PPBG">
  <a:themeElements>
    <a:clrScheme name="自定义 529">
      <a:dk1>
        <a:srgbClr val="FFFFFF"/>
      </a:dk1>
      <a:lt1>
        <a:srgbClr val="717579"/>
      </a:lt1>
      <a:dk2>
        <a:srgbClr val="FFFFFF"/>
      </a:dk2>
      <a:lt2>
        <a:srgbClr val="717579"/>
      </a:lt2>
      <a:accent1>
        <a:srgbClr val="2C6BBE"/>
      </a:accent1>
      <a:accent2>
        <a:srgbClr val="A53CA0"/>
      </a:accent2>
      <a:accent3>
        <a:srgbClr val="489EB2"/>
      </a:accent3>
      <a:accent4>
        <a:srgbClr val="D46E5A"/>
      </a:accent4>
      <a:accent5>
        <a:srgbClr val="FF79FF"/>
      </a:accent5>
      <a:accent6>
        <a:srgbClr val="FFC000"/>
      </a:accent6>
      <a:hlink>
        <a:srgbClr val="00B0F0"/>
      </a:hlink>
      <a:folHlink>
        <a:srgbClr val="AFB2B4"/>
      </a:folHlink>
    </a:clrScheme>
    <a:fontScheme name="KSO主题文字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A000120141119A01PPBG">
  <a:themeElements>
    <a:clrScheme name="自定义 529">
      <a:dk1>
        <a:srgbClr val="FFFFFF"/>
      </a:dk1>
      <a:lt1>
        <a:srgbClr val="717579"/>
      </a:lt1>
      <a:dk2>
        <a:srgbClr val="FFFFFF"/>
      </a:dk2>
      <a:lt2>
        <a:srgbClr val="717579"/>
      </a:lt2>
      <a:accent1>
        <a:srgbClr val="2C6BBE"/>
      </a:accent1>
      <a:accent2>
        <a:srgbClr val="A53CA0"/>
      </a:accent2>
      <a:accent3>
        <a:srgbClr val="489EB2"/>
      </a:accent3>
      <a:accent4>
        <a:srgbClr val="D46E5A"/>
      </a:accent4>
      <a:accent5>
        <a:srgbClr val="FF79FF"/>
      </a:accent5>
      <a:accent6>
        <a:srgbClr val="FFC000"/>
      </a:accent6>
      <a:hlink>
        <a:srgbClr val="00B0F0"/>
      </a:hlink>
      <a:folHlink>
        <a:srgbClr val="AFB2B4"/>
      </a:folHlink>
    </a:clrScheme>
    <a:fontScheme name="KSO主题文字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4_A000120141119A01PPBG">
  <a:themeElements>
    <a:clrScheme name="自定义 529">
      <a:dk1>
        <a:srgbClr val="FFFFFF"/>
      </a:dk1>
      <a:lt1>
        <a:srgbClr val="717579"/>
      </a:lt1>
      <a:dk2>
        <a:srgbClr val="FFFFFF"/>
      </a:dk2>
      <a:lt2>
        <a:srgbClr val="717579"/>
      </a:lt2>
      <a:accent1>
        <a:srgbClr val="2C6BBE"/>
      </a:accent1>
      <a:accent2>
        <a:srgbClr val="A53CA0"/>
      </a:accent2>
      <a:accent3>
        <a:srgbClr val="489EB2"/>
      </a:accent3>
      <a:accent4>
        <a:srgbClr val="D46E5A"/>
      </a:accent4>
      <a:accent5>
        <a:srgbClr val="FF79FF"/>
      </a:accent5>
      <a:accent6>
        <a:srgbClr val="FFC000"/>
      </a:accent6>
      <a:hlink>
        <a:srgbClr val="00B0F0"/>
      </a:hlink>
      <a:folHlink>
        <a:srgbClr val="AFB2B4"/>
      </a:folHlink>
    </a:clrScheme>
    <a:fontScheme name="KSO主题文字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5_A000120141119A01PPBG">
  <a:themeElements>
    <a:clrScheme name="自定义 529">
      <a:dk1>
        <a:srgbClr val="FFFFFF"/>
      </a:dk1>
      <a:lt1>
        <a:srgbClr val="717579"/>
      </a:lt1>
      <a:dk2>
        <a:srgbClr val="FFFFFF"/>
      </a:dk2>
      <a:lt2>
        <a:srgbClr val="717579"/>
      </a:lt2>
      <a:accent1>
        <a:srgbClr val="2C6BBE"/>
      </a:accent1>
      <a:accent2>
        <a:srgbClr val="A53CA0"/>
      </a:accent2>
      <a:accent3>
        <a:srgbClr val="489EB2"/>
      </a:accent3>
      <a:accent4>
        <a:srgbClr val="D46E5A"/>
      </a:accent4>
      <a:accent5>
        <a:srgbClr val="FF79FF"/>
      </a:accent5>
      <a:accent6>
        <a:srgbClr val="FFC000"/>
      </a:accent6>
      <a:hlink>
        <a:srgbClr val="00B0F0"/>
      </a:hlink>
      <a:folHlink>
        <a:srgbClr val="AFB2B4"/>
      </a:folHlink>
    </a:clrScheme>
    <a:fontScheme name="KSO主题文字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6_A000120141119A01PPBG">
  <a:themeElements>
    <a:clrScheme name="自定义 529">
      <a:dk1>
        <a:srgbClr val="FFFFFF"/>
      </a:dk1>
      <a:lt1>
        <a:srgbClr val="717579"/>
      </a:lt1>
      <a:dk2>
        <a:srgbClr val="FFFFFF"/>
      </a:dk2>
      <a:lt2>
        <a:srgbClr val="717579"/>
      </a:lt2>
      <a:accent1>
        <a:srgbClr val="2C6BBE"/>
      </a:accent1>
      <a:accent2>
        <a:srgbClr val="A53CA0"/>
      </a:accent2>
      <a:accent3>
        <a:srgbClr val="489EB2"/>
      </a:accent3>
      <a:accent4>
        <a:srgbClr val="D46E5A"/>
      </a:accent4>
      <a:accent5>
        <a:srgbClr val="FF79FF"/>
      </a:accent5>
      <a:accent6>
        <a:srgbClr val="FFC000"/>
      </a:accent6>
      <a:hlink>
        <a:srgbClr val="00B0F0"/>
      </a:hlink>
      <a:folHlink>
        <a:srgbClr val="AFB2B4"/>
      </a:folHlink>
    </a:clrScheme>
    <a:fontScheme name="KSO主题文字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16943</TotalTime>
  <Words>4887</Words>
  <Application>Microsoft Office PowerPoint</Application>
  <PresentationFormat>Widescreen</PresentationFormat>
  <Paragraphs>998</Paragraphs>
  <Slides>66</Slides>
  <Notes>23</Notes>
  <HiddenSlides>0</HiddenSlides>
  <MMClips>0</MMClips>
  <ScaleCrop>false</ScaleCrop>
  <HeadingPairs>
    <vt:vector size="8" baseType="variant">
      <vt:variant>
        <vt:lpstr>Fonts Used</vt:lpstr>
      </vt:variant>
      <vt:variant>
        <vt:i4>14</vt:i4>
      </vt:variant>
      <vt:variant>
        <vt:lpstr>Theme</vt:lpstr>
      </vt:variant>
      <vt:variant>
        <vt:i4>9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66</vt:i4>
      </vt:variant>
    </vt:vector>
  </HeadingPairs>
  <TitlesOfParts>
    <vt:vector size="92" baseType="lpstr">
      <vt:lpstr>&amp;quot</vt:lpstr>
      <vt:lpstr>-apple-system</vt:lpstr>
      <vt:lpstr>Arial Unicode MS</vt:lpstr>
      <vt:lpstr>Bookman Old Style (Headings)</vt:lpstr>
      <vt:lpstr>Microsoft YaHei</vt:lpstr>
      <vt:lpstr>Microsoft YaHei Light</vt:lpstr>
      <vt:lpstr>黑体</vt:lpstr>
      <vt:lpstr>Arial</vt:lpstr>
      <vt:lpstr>Calibri</vt:lpstr>
      <vt:lpstr>Calibri Light</vt:lpstr>
      <vt:lpstr>Dubai Light</vt:lpstr>
      <vt:lpstr>Segoe UI</vt:lpstr>
      <vt:lpstr>Times New Roman</vt:lpstr>
      <vt:lpstr>Wingdings 2</vt:lpstr>
      <vt:lpstr>Office Theme</vt:lpstr>
      <vt:lpstr>A000120141119A01PPBG</vt:lpstr>
      <vt:lpstr>Theme1</vt:lpstr>
      <vt:lpstr>1_A000120141119A01PPBG</vt:lpstr>
      <vt:lpstr>2_A000120141119A01PPBG</vt:lpstr>
      <vt:lpstr>3_A000120141119A01PPBG</vt:lpstr>
      <vt:lpstr>4_A000120141119A01PPBG</vt:lpstr>
      <vt:lpstr>5_A000120141119A01PPBG</vt:lpstr>
      <vt:lpstr>6_A000120141119A01PPBG</vt:lpstr>
      <vt:lpstr>Acrobat Document</vt:lpstr>
      <vt:lpstr>Presentation</vt:lpstr>
      <vt:lpstr>Packager Shell Object</vt:lpstr>
      <vt:lpstr>Linux Network</vt:lpstr>
      <vt:lpstr>PowerPoint Presentation</vt:lpstr>
      <vt:lpstr>PowerPoint Presentation</vt:lpstr>
      <vt:lpstr>Agenda</vt:lpstr>
      <vt:lpstr>TCP/IP </vt:lpstr>
      <vt:lpstr>Network Namespace</vt:lpstr>
      <vt:lpstr>E.G how does “ip netns add ns_test” work ?</vt:lpstr>
      <vt:lpstr>PowerPoint Presentation</vt:lpstr>
      <vt:lpstr>Bridge    Router(eth0.2001) -&gt; eth1 -&gt; cni0 (br) -&gt; vetheffec9e3 (veth)-&gt; eth3 ( veth ) -&gt; eth3.2001 </vt:lpstr>
      <vt:lpstr>PowerPoint Presentation</vt:lpstr>
      <vt:lpstr>L2 - netfilter / iptables</vt:lpstr>
      <vt:lpstr>iptables - conntrack</vt:lpstr>
      <vt:lpstr>iptables - conntrack</vt:lpstr>
      <vt:lpstr>IP Route/Rule</vt:lpstr>
      <vt:lpstr>BFD/ERS</vt:lpstr>
      <vt:lpstr>H248</vt:lpstr>
      <vt:lpstr>Summary</vt:lpstr>
      <vt:lpstr>Linux Kernel Network</vt:lpstr>
      <vt:lpstr>Agenda</vt:lpstr>
      <vt:lpstr>General </vt:lpstr>
      <vt:lpstr>Driver Basics </vt:lpstr>
      <vt:lpstr>PowerPoint Presentation</vt:lpstr>
      <vt:lpstr>PowerPoint Presentation</vt:lpstr>
      <vt:lpstr>PowerPoint Presentation</vt:lpstr>
      <vt:lpstr>Network Namespace</vt:lpstr>
      <vt:lpstr>Network Namespace</vt:lpstr>
      <vt:lpstr>Network Namespace</vt:lpstr>
      <vt:lpstr>Linux Netfilter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Build and Patch </vt:lpstr>
      <vt:lpstr>Summary</vt:lpstr>
      <vt:lpstr>PowerPoint Presentation</vt:lpstr>
      <vt:lpstr>Agenda</vt:lpstr>
      <vt:lpstr>Generic Load Balancer Archetypes</vt:lpstr>
      <vt:lpstr>Generic Load Balancer Archetypes</vt:lpstr>
      <vt:lpstr>Technical Focus Points</vt:lpstr>
      <vt:lpstr>eVIP SW Arch. </vt:lpstr>
      <vt:lpstr>Service Discovery  </vt:lpstr>
      <vt:lpstr>Traffic Handling</vt:lpstr>
      <vt:lpstr>LWLB</vt:lpstr>
      <vt:lpstr>General</vt:lpstr>
      <vt:lpstr>LWLB Arch.</vt:lpstr>
      <vt:lpstr>Service Discovery</vt:lpstr>
      <vt:lpstr>iptables and hash rule – TCP/UDP</vt:lpstr>
      <vt:lpstr>TCP Connection Replication</vt:lpstr>
      <vt:lpstr>Connection Replication</vt:lpstr>
      <vt:lpstr>Connection Replication</vt:lpstr>
      <vt:lpstr>Connection Replication</vt:lpstr>
      <vt:lpstr>LWLB for SCTP</vt:lpstr>
      <vt:lpstr>SCTP Rules</vt:lpstr>
      <vt:lpstr>Connection Replication</vt:lpstr>
      <vt:lpstr>Connection Replication</vt:lpstr>
      <vt:lpstr>IP Stacking</vt:lpstr>
      <vt:lpstr>PowerPoint Presentation</vt:lpstr>
      <vt:lpstr>PowerPoint Presentation</vt:lpstr>
      <vt:lpstr>General</vt:lpstr>
      <vt:lpstr>Service Discovery</vt:lpstr>
      <vt:lpstr>iptables rules</vt:lpstr>
      <vt:lpstr>PowerPoint Presentation</vt:lpstr>
      <vt:lpstr>Connection Replication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Network</dc:title>
  <dc:creator>Jinqing Yan</dc:creator>
  <cp:lastModifiedBy>Jinqing Yan</cp:lastModifiedBy>
  <cp:revision>459</cp:revision>
  <dcterms:created xsi:type="dcterms:W3CDTF">2019-12-20T02:23:53Z</dcterms:created>
  <dcterms:modified xsi:type="dcterms:W3CDTF">2020-05-28T01:38:07Z</dcterms:modified>
</cp:coreProperties>
</file>